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6"/>
  </p:notesMasterIdLst>
  <p:handoutMasterIdLst>
    <p:handoutMasterId r:id="rId27"/>
  </p:handoutMasterIdLst>
  <p:sldIdLst>
    <p:sldId id="474" r:id="rId8"/>
    <p:sldId id="497" r:id="rId9"/>
    <p:sldId id="498" r:id="rId10"/>
    <p:sldId id="482" r:id="rId11"/>
    <p:sldId id="483" r:id="rId12"/>
    <p:sldId id="484" r:id="rId13"/>
    <p:sldId id="486" r:id="rId14"/>
    <p:sldId id="485" r:id="rId15"/>
    <p:sldId id="487" r:id="rId16"/>
    <p:sldId id="488" r:id="rId17"/>
    <p:sldId id="495" r:id="rId18"/>
    <p:sldId id="489" r:id="rId19"/>
    <p:sldId id="490" r:id="rId20"/>
    <p:sldId id="491" r:id="rId21"/>
    <p:sldId id="492" r:id="rId22"/>
    <p:sldId id="493" r:id="rId23"/>
    <p:sldId id="494" r:id="rId24"/>
    <p:sldId id="496" r:id="rId25"/>
  </p:sldIdLst>
  <p:sldSz cx="10693400" cy="7561263"/>
  <p:notesSz cx="6794500" cy="9931400"/>
  <p:defaultTextStyle>
    <a:defPPr>
      <a:defRPr lang="da-DK"/>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vid Aagaard Sihm" initials="AAS" lastIdx="1" clrIdx="0">
    <p:extLst>
      <p:ext uri="{19B8F6BF-5375-455C-9EA6-DF929625EA0E}">
        <p15:presenceInfo xmlns:p15="http://schemas.microsoft.com/office/powerpoint/2012/main" userId="Arvid Aagaard Sih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476"/>
    <a:srgbClr val="C0E4DC"/>
    <a:srgbClr val="B62025"/>
    <a:srgbClr val="B92E2B"/>
    <a:srgbClr val="E6E6E6"/>
    <a:srgbClr val="A1ADAD"/>
    <a:srgbClr val="009376"/>
    <a:srgbClr val="A80000"/>
    <a:srgbClr val="333F50"/>
    <a:srgbClr val="459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83743" autoAdjust="0"/>
  </p:normalViewPr>
  <p:slideViewPr>
    <p:cSldViewPr>
      <p:cViewPr varScale="1">
        <p:scale>
          <a:sx n="66" d="100"/>
          <a:sy n="66" d="100"/>
        </p:scale>
        <p:origin x="96" y="864"/>
      </p:cViewPr>
      <p:guideLst>
        <p:guide orient="horz" pos="2381"/>
        <p:guide pos="3368"/>
      </p:guideLst>
    </p:cSldViewPr>
  </p:slideViewPr>
  <p:notesTextViewPr>
    <p:cViewPr>
      <p:scale>
        <a:sx n="100" d="100"/>
        <a:sy n="100" d="100"/>
      </p:scale>
      <p:origin x="0" y="0"/>
    </p:cViewPr>
  </p:notesText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A19A8E67-C155-495F-B4D1-0AF93DF2F386}"/>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FBBBBC89-67B8-4E46-97E8-AC34C4DEFF4D}"/>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B7D7A196-DC86-42C8-B75C-67314758BA06}" type="datetimeFigureOut">
              <a:rPr lang="da-DK" smtClean="0"/>
              <a:t>27-10-2021</a:t>
            </a:fld>
            <a:endParaRPr lang="da-DK"/>
          </a:p>
        </p:txBody>
      </p:sp>
      <p:sp>
        <p:nvSpPr>
          <p:cNvPr id="4" name="Pladsholder til sidefod 3">
            <a:extLst>
              <a:ext uri="{FF2B5EF4-FFF2-40B4-BE49-F238E27FC236}">
                <a16:creationId xmlns:a16="http://schemas.microsoft.com/office/drawing/2014/main" id="{A9C6E2B8-FD4D-4411-96E9-554D6E168E91}"/>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7B187F9-7600-4308-B8D3-94419B0CCFBF}"/>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EACDE4FC-D28B-4A92-9C25-0A9584A3830C}" type="slidenum">
              <a:rPr lang="da-DK" smtClean="0"/>
              <a:t>‹nr.›</a:t>
            </a:fld>
            <a:endParaRPr lang="da-DK"/>
          </a:p>
        </p:txBody>
      </p:sp>
    </p:spTree>
    <p:extLst>
      <p:ext uri="{BB962C8B-B14F-4D97-AF65-F5344CB8AC3E}">
        <p14:creationId xmlns:p14="http://schemas.microsoft.com/office/powerpoint/2010/main" val="533722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8" tIns="47784" rIns="95568" bIns="47784" numCol="1" anchor="t" anchorCtr="0" compatLnSpc="1">
            <a:prstTxWarp prst="textNoShape">
              <a:avLst/>
            </a:prstTxWarp>
          </a:bodyPr>
          <a:lstStyle>
            <a:lvl1pPr defTabSz="955570">
              <a:defRPr sz="1200"/>
            </a:lvl1pPr>
          </a:lstStyle>
          <a:p>
            <a:endParaRPr lang="da-DK"/>
          </a:p>
        </p:txBody>
      </p:sp>
      <p:sp>
        <p:nvSpPr>
          <p:cNvPr id="3075" name="Rectangle 3"/>
          <p:cNvSpPr>
            <a:spLocks noGrp="1" noChangeArrowheads="1"/>
          </p:cNvSpPr>
          <p:nvPr>
            <p:ph type="dt" idx="1"/>
          </p:nvPr>
        </p:nvSpPr>
        <p:spPr bwMode="auto">
          <a:xfrm>
            <a:off x="3849128"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8" tIns="47784" rIns="95568" bIns="47784" numCol="1" anchor="t" anchorCtr="0" compatLnSpc="1">
            <a:prstTxWarp prst="textNoShape">
              <a:avLst/>
            </a:prstTxWarp>
          </a:bodyPr>
          <a:lstStyle>
            <a:lvl1pPr algn="r" defTabSz="955570">
              <a:defRPr sz="1200"/>
            </a:lvl1pPr>
          </a:lstStyle>
          <a:p>
            <a:endParaRPr lang="da-DK"/>
          </a:p>
        </p:txBody>
      </p:sp>
      <p:sp>
        <p:nvSpPr>
          <p:cNvPr id="3076" name="Rectangle 4"/>
          <p:cNvSpPr>
            <a:spLocks noGrp="1" noRot="1" noChangeAspect="1" noChangeArrowheads="1" noTextEdit="1"/>
          </p:cNvSpPr>
          <p:nvPr>
            <p:ph type="sldImg" idx="2"/>
          </p:nvPr>
        </p:nvSpPr>
        <p:spPr bwMode="auto">
          <a:xfrm>
            <a:off x="765175" y="744538"/>
            <a:ext cx="526415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8" tIns="47784" rIns="95568" bIns="47784"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078" name="Rectangle 6"/>
          <p:cNvSpPr>
            <a:spLocks noGrp="1" noChangeArrowheads="1"/>
          </p:cNvSpPr>
          <p:nvPr>
            <p:ph type="ftr" sz="quarter" idx="4"/>
          </p:nvPr>
        </p:nvSpPr>
        <p:spPr bwMode="auto">
          <a:xfrm>
            <a:off x="0" y="9432633"/>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8" tIns="47784" rIns="95568" bIns="47784" numCol="1" anchor="b" anchorCtr="0" compatLnSpc="1">
            <a:prstTxWarp prst="textNoShape">
              <a:avLst/>
            </a:prstTxWarp>
          </a:bodyPr>
          <a:lstStyle>
            <a:lvl1pPr defTabSz="955570">
              <a:defRPr sz="1200"/>
            </a:lvl1pPr>
          </a:lstStyle>
          <a:p>
            <a:endParaRPr lang="da-DK"/>
          </a:p>
        </p:txBody>
      </p:sp>
      <p:sp>
        <p:nvSpPr>
          <p:cNvPr id="3079" name="Rectangle 7"/>
          <p:cNvSpPr>
            <a:spLocks noGrp="1" noChangeArrowheads="1"/>
          </p:cNvSpPr>
          <p:nvPr>
            <p:ph type="sldNum" sz="quarter" idx="5"/>
          </p:nvPr>
        </p:nvSpPr>
        <p:spPr bwMode="auto">
          <a:xfrm>
            <a:off x="3849128" y="9432633"/>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8" tIns="47784" rIns="95568" bIns="47784" numCol="1" anchor="b" anchorCtr="0" compatLnSpc="1">
            <a:prstTxWarp prst="textNoShape">
              <a:avLst/>
            </a:prstTxWarp>
          </a:bodyPr>
          <a:lstStyle>
            <a:lvl1pPr algn="r" defTabSz="955570">
              <a:defRPr sz="1200"/>
            </a:lvl1pPr>
          </a:lstStyle>
          <a:p>
            <a:fld id="{AE58D3A1-681B-4914-A50C-8ADD1D75737D}" type="slidenum">
              <a:rPr lang="da-DK"/>
              <a:pPr/>
              <a:t>‹nr.›</a:t>
            </a:fld>
            <a:endParaRPr lang="da-DK"/>
          </a:p>
        </p:txBody>
      </p:sp>
    </p:spTree>
    <p:extLst>
      <p:ext uri="{BB962C8B-B14F-4D97-AF65-F5344CB8AC3E}">
        <p14:creationId xmlns:p14="http://schemas.microsoft.com/office/powerpoint/2010/main" val="17590117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lvl="0" indent="-285750">
              <a:lnSpc>
                <a:spcPct val="150000"/>
              </a:lnSpc>
              <a:buFont typeface="Arial" panose="020B0604020202020204" pitchFamily="34" charset="0"/>
              <a:buChar char="•"/>
            </a:pPr>
            <a:endParaRPr lang="da-DK" sz="1800" baseline="0"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a:t>
            </a:fld>
            <a:endParaRPr lang="da-DK"/>
          </a:p>
        </p:txBody>
      </p:sp>
    </p:spTree>
    <p:extLst>
      <p:ext uri="{BB962C8B-B14F-4D97-AF65-F5344CB8AC3E}">
        <p14:creationId xmlns:p14="http://schemas.microsoft.com/office/powerpoint/2010/main" val="233874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11</a:t>
            </a:fld>
            <a:endParaRPr lang="da-DK"/>
          </a:p>
        </p:txBody>
      </p:sp>
    </p:spTree>
    <p:extLst>
      <p:ext uri="{BB962C8B-B14F-4D97-AF65-F5344CB8AC3E}">
        <p14:creationId xmlns:p14="http://schemas.microsoft.com/office/powerpoint/2010/main" val="317772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12</a:t>
            </a:fld>
            <a:endParaRPr lang="da-DK"/>
          </a:p>
        </p:txBody>
      </p:sp>
    </p:spTree>
    <p:extLst>
      <p:ext uri="{BB962C8B-B14F-4D97-AF65-F5344CB8AC3E}">
        <p14:creationId xmlns:p14="http://schemas.microsoft.com/office/powerpoint/2010/main" val="182619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13</a:t>
            </a:fld>
            <a:endParaRPr lang="da-DK"/>
          </a:p>
        </p:txBody>
      </p:sp>
    </p:spTree>
    <p:extLst>
      <p:ext uri="{BB962C8B-B14F-4D97-AF65-F5344CB8AC3E}">
        <p14:creationId xmlns:p14="http://schemas.microsoft.com/office/powerpoint/2010/main" val="253741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14</a:t>
            </a:fld>
            <a:endParaRPr lang="da-DK"/>
          </a:p>
        </p:txBody>
      </p:sp>
    </p:spTree>
    <p:extLst>
      <p:ext uri="{BB962C8B-B14F-4D97-AF65-F5344CB8AC3E}">
        <p14:creationId xmlns:p14="http://schemas.microsoft.com/office/powerpoint/2010/main" val="119919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15</a:t>
            </a:fld>
            <a:endParaRPr lang="da-DK"/>
          </a:p>
        </p:txBody>
      </p:sp>
    </p:spTree>
    <p:extLst>
      <p:ext uri="{BB962C8B-B14F-4D97-AF65-F5344CB8AC3E}">
        <p14:creationId xmlns:p14="http://schemas.microsoft.com/office/powerpoint/2010/main" val="358919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16</a:t>
            </a:fld>
            <a:endParaRPr lang="da-DK"/>
          </a:p>
        </p:txBody>
      </p:sp>
    </p:spTree>
    <p:extLst>
      <p:ext uri="{BB962C8B-B14F-4D97-AF65-F5344CB8AC3E}">
        <p14:creationId xmlns:p14="http://schemas.microsoft.com/office/powerpoint/2010/main" val="223360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17</a:t>
            </a:fld>
            <a:endParaRPr lang="da-DK"/>
          </a:p>
        </p:txBody>
      </p:sp>
    </p:spTree>
    <p:extLst>
      <p:ext uri="{BB962C8B-B14F-4D97-AF65-F5344CB8AC3E}">
        <p14:creationId xmlns:p14="http://schemas.microsoft.com/office/powerpoint/2010/main" val="223930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lvl="0" indent="-285750">
              <a:lnSpc>
                <a:spcPct val="150000"/>
              </a:lnSpc>
              <a:buFont typeface="Arial" panose="020B0604020202020204" pitchFamily="34" charset="0"/>
              <a:buChar char="•"/>
            </a:pPr>
            <a:endParaRPr lang="da-DK" sz="1800" baseline="0"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18</a:t>
            </a:fld>
            <a:endParaRPr lang="da-DK"/>
          </a:p>
        </p:txBody>
      </p:sp>
    </p:spTree>
    <p:extLst>
      <p:ext uri="{BB962C8B-B14F-4D97-AF65-F5344CB8AC3E}">
        <p14:creationId xmlns:p14="http://schemas.microsoft.com/office/powerpoint/2010/main" val="371439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3</a:t>
            </a:fld>
            <a:endParaRPr lang="da-DK"/>
          </a:p>
        </p:txBody>
      </p:sp>
    </p:spTree>
    <p:extLst>
      <p:ext uri="{BB962C8B-B14F-4D97-AF65-F5344CB8AC3E}">
        <p14:creationId xmlns:p14="http://schemas.microsoft.com/office/powerpoint/2010/main" val="78952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4</a:t>
            </a:fld>
            <a:endParaRPr lang="da-DK"/>
          </a:p>
        </p:txBody>
      </p:sp>
    </p:spTree>
    <p:extLst>
      <p:ext uri="{BB962C8B-B14F-4D97-AF65-F5344CB8AC3E}">
        <p14:creationId xmlns:p14="http://schemas.microsoft.com/office/powerpoint/2010/main" val="156990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5</a:t>
            </a:fld>
            <a:endParaRPr lang="da-DK"/>
          </a:p>
        </p:txBody>
      </p:sp>
    </p:spTree>
    <p:extLst>
      <p:ext uri="{BB962C8B-B14F-4D97-AF65-F5344CB8AC3E}">
        <p14:creationId xmlns:p14="http://schemas.microsoft.com/office/powerpoint/2010/main" val="200450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6</a:t>
            </a:fld>
            <a:endParaRPr lang="da-DK"/>
          </a:p>
        </p:txBody>
      </p:sp>
    </p:spTree>
    <p:extLst>
      <p:ext uri="{BB962C8B-B14F-4D97-AF65-F5344CB8AC3E}">
        <p14:creationId xmlns:p14="http://schemas.microsoft.com/office/powerpoint/2010/main" val="26203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7</a:t>
            </a:fld>
            <a:endParaRPr lang="da-DK"/>
          </a:p>
        </p:txBody>
      </p:sp>
    </p:spTree>
    <p:extLst>
      <p:ext uri="{BB962C8B-B14F-4D97-AF65-F5344CB8AC3E}">
        <p14:creationId xmlns:p14="http://schemas.microsoft.com/office/powerpoint/2010/main" val="48899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8</a:t>
            </a:fld>
            <a:endParaRPr lang="da-DK"/>
          </a:p>
        </p:txBody>
      </p:sp>
    </p:spTree>
    <p:extLst>
      <p:ext uri="{BB962C8B-B14F-4D97-AF65-F5344CB8AC3E}">
        <p14:creationId xmlns:p14="http://schemas.microsoft.com/office/powerpoint/2010/main" val="6572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9</a:t>
            </a:fld>
            <a:endParaRPr lang="da-DK"/>
          </a:p>
        </p:txBody>
      </p:sp>
    </p:spTree>
    <p:extLst>
      <p:ext uri="{BB962C8B-B14F-4D97-AF65-F5344CB8AC3E}">
        <p14:creationId xmlns:p14="http://schemas.microsoft.com/office/powerpoint/2010/main" val="379974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E58D3A1-681B-4914-A50C-8ADD1D75737D}" type="slidenum">
              <a:rPr lang="da-DK" smtClean="0"/>
              <a:pPr/>
              <a:t>10</a:t>
            </a:fld>
            <a:endParaRPr lang="da-DK"/>
          </a:p>
        </p:txBody>
      </p:sp>
    </p:spTree>
    <p:extLst>
      <p:ext uri="{BB962C8B-B14F-4D97-AF65-F5344CB8AC3E}">
        <p14:creationId xmlns:p14="http://schemas.microsoft.com/office/powerpoint/2010/main" val="35339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da-DK"/>
              <a:t>Klik for at redigere i master</a:t>
            </a:r>
          </a:p>
        </p:txBody>
      </p:sp>
      <p:sp>
        <p:nvSpPr>
          <p:cNvPr id="3" name="Subtitle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Tree>
    <p:extLst>
      <p:ext uri="{BB962C8B-B14F-4D97-AF65-F5344CB8AC3E}">
        <p14:creationId xmlns:p14="http://schemas.microsoft.com/office/powerpoint/2010/main" val="234834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0114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4938" y="1079500"/>
            <a:ext cx="2344737" cy="5830888"/>
          </a:xfrm>
        </p:spPr>
        <p:txBody>
          <a:bodyPr vert="eaVert"/>
          <a:lstStyle/>
          <a:p>
            <a:r>
              <a:rPr lang="da-DK"/>
              <a:t>Klik for at redigere i master</a:t>
            </a:r>
          </a:p>
        </p:txBody>
      </p:sp>
      <p:sp>
        <p:nvSpPr>
          <p:cNvPr id="3" name="Vertical Text Placeholder 2"/>
          <p:cNvSpPr>
            <a:spLocks noGrp="1"/>
          </p:cNvSpPr>
          <p:nvPr>
            <p:ph type="body" orient="vert" idx="1"/>
          </p:nvPr>
        </p:nvSpPr>
        <p:spPr>
          <a:xfrm>
            <a:off x="719138" y="1079500"/>
            <a:ext cx="6883400" cy="583088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6234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4487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da-DK"/>
              <a:t>Klik for at redigere i master</a:t>
            </a:r>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Rediger typografien i masterens</a:t>
            </a:r>
          </a:p>
        </p:txBody>
      </p:sp>
    </p:spTree>
    <p:extLst>
      <p:ext uri="{BB962C8B-B14F-4D97-AF65-F5344CB8AC3E}">
        <p14:creationId xmlns:p14="http://schemas.microsoft.com/office/powerpoint/2010/main" val="215950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Content Placeholder 2"/>
          <p:cNvSpPr>
            <a:spLocks noGrp="1"/>
          </p:cNvSpPr>
          <p:nvPr>
            <p:ph sz="half" idx="1"/>
          </p:nvPr>
        </p:nvSpPr>
        <p:spPr>
          <a:xfrm>
            <a:off x="1438275" y="2517775"/>
            <a:ext cx="42545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p:nvPr>
        </p:nvSpPr>
        <p:spPr>
          <a:xfrm>
            <a:off x="5845175" y="2517775"/>
            <a:ext cx="42545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2712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da-DK"/>
              <a:t>Klik for at redigere i master</a:t>
            </a:r>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7667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6885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3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lstStyle>
            <a:lvl1pPr algn="l">
              <a:defRPr sz="2000" b="1"/>
            </a:lvl1pPr>
          </a:lstStyle>
          <a:p>
            <a:r>
              <a:rPr lang="da-DK"/>
              <a:t>Klik for at redigere i master</a:t>
            </a:r>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Tree>
    <p:extLst>
      <p:ext uri="{BB962C8B-B14F-4D97-AF65-F5344CB8AC3E}">
        <p14:creationId xmlns:p14="http://schemas.microsoft.com/office/powerpoint/2010/main" val="276808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lstStyle>
            <a:lvl1pPr algn="l">
              <a:defRPr sz="2000" b="1"/>
            </a:lvl1pPr>
          </a:lstStyle>
          <a:p>
            <a:r>
              <a:rPr lang="da-DK"/>
              <a:t>Klik for at redigere i master</a:t>
            </a:r>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Tree>
    <p:extLst>
      <p:ext uri="{BB962C8B-B14F-4D97-AF65-F5344CB8AC3E}">
        <p14:creationId xmlns:p14="http://schemas.microsoft.com/office/powerpoint/2010/main" val="172310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E4DC"/>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0"/>
            <a:ext cx="10688638" cy="7558088"/>
          </a:xfrm>
          <a:prstGeom prst="rect">
            <a:avLst/>
          </a:prstGeom>
          <a:solidFill>
            <a:srgbClr val="C0E4DC"/>
          </a:solidFill>
          <a:ln>
            <a:noFill/>
          </a:ln>
          <a:effectLst/>
          <a:extLst/>
        </p:spPr>
        <p:txBody>
          <a:bodyPr wrap="none" anchor="ctr"/>
          <a:lstStyle/>
          <a:p>
            <a:pPr algn="ctr" defTabSz="1042988"/>
            <a:endParaRPr lang="da-DK"/>
          </a:p>
        </p:txBody>
      </p:sp>
      <p:sp>
        <p:nvSpPr>
          <p:cNvPr id="1027" name="Rectangle 3"/>
          <p:cNvSpPr>
            <a:spLocks noGrp="1" noChangeArrowheads="1"/>
          </p:cNvSpPr>
          <p:nvPr>
            <p:ph type="body" idx="1"/>
          </p:nvPr>
        </p:nvSpPr>
        <p:spPr bwMode="auto">
          <a:xfrm>
            <a:off x="1438275" y="2517775"/>
            <a:ext cx="866140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a-DK" dirty="0"/>
          </a:p>
        </p:txBody>
      </p:sp>
      <p:sp>
        <p:nvSpPr>
          <p:cNvPr id="1026" name="Rectangle 2"/>
          <p:cNvSpPr>
            <a:spLocks noGrp="1" noChangeArrowheads="1"/>
          </p:cNvSpPr>
          <p:nvPr>
            <p:ph type="title"/>
          </p:nvPr>
        </p:nvSpPr>
        <p:spPr bwMode="auto">
          <a:xfrm>
            <a:off x="719138" y="1079500"/>
            <a:ext cx="9356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42988" rtl="0" eaLnBrk="1" fontAlgn="base" hangingPunct="1">
        <a:spcBef>
          <a:spcPct val="0"/>
        </a:spcBef>
        <a:spcAft>
          <a:spcPct val="0"/>
        </a:spcAft>
        <a:defRPr sz="2400" b="1">
          <a:solidFill>
            <a:schemeClr val="tx1"/>
          </a:solidFill>
          <a:latin typeface="+mj-lt"/>
          <a:ea typeface="+mj-ea"/>
          <a:cs typeface="+mj-cs"/>
        </a:defRPr>
      </a:lvl1pPr>
      <a:lvl2pPr algn="l" defTabSz="1042988" rtl="0" eaLnBrk="1" fontAlgn="base" hangingPunct="1">
        <a:spcBef>
          <a:spcPct val="0"/>
        </a:spcBef>
        <a:spcAft>
          <a:spcPct val="0"/>
        </a:spcAft>
        <a:defRPr sz="2400" b="1">
          <a:solidFill>
            <a:schemeClr val="tx1"/>
          </a:solidFill>
          <a:latin typeface="Verdana" pitchFamily="34" charset="0"/>
        </a:defRPr>
      </a:lvl2pPr>
      <a:lvl3pPr algn="l" defTabSz="1042988" rtl="0" eaLnBrk="1" fontAlgn="base" hangingPunct="1">
        <a:spcBef>
          <a:spcPct val="0"/>
        </a:spcBef>
        <a:spcAft>
          <a:spcPct val="0"/>
        </a:spcAft>
        <a:defRPr sz="2400" b="1">
          <a:solidFill>
            <a:schemeClr val="tx1"/>
          </a:solidFill>
          <a:latin typeface="Verdana" pitchFamily="34" charset="0"/>
        </a:defRPr>
      </a:lvl3pPr>
      <a:lvl4pPr algn="l" defTabSz="1042988" rtl="0" eaLnBrk="1" fontAlgn="base" hangingPunct="1">
        <a:spcBef>
          <a:spcPct val="0"/>
        </a:spcBef>
        <a:spcAft>
          <a:spcPct val="0"/>
        </a:spcAft>
        <a:defRPr sz="2400" b="1">
          <a:solidFill>
            <a:schemeClr val="tx1"/>
          </a:solidFill>
          <a:latin typeface="Verdana" pitchFamily="34" charset="0"/>
        </a:defRPr>
      </a:lvl4pPr>
      <a:lvl5pPr algn="l" defTabSz="1042988" rtl="0" eaLnBrk="1" fontAlgn="base" hangingPunct="1">
        <a:spcBef>
          <a:spcPct val="0"/>
        </a:spcBef>
        <a:spcAft>
          <a:spcPct val="0"/>
        </a:spcAft>
        <a:defRPr sz="2400" b="1">
          <a:solidFill>
            <a:schemeClr val="tx1"/>
          </a:solidFill>
          <a:latin typeface="Verdana" pitchFamily="34" charset="0"/>
        </a:defRPr>
      </a:lvl5pPr>
      <a:lvl6pPr marL="457200" algn="l" defTabSz="1042988" rtl="0" eaLnBrk="1" fontAlgn="base" hangingPunct="1">
        <a:spcBef>
          <a:spcPct val="0"/>
        </a:spcBef>
        <a:spcAft>
          <a:spcPct val="0"/>
        </a:spcAft>
        <a:defRPr sz="2400" b="1">
          <a:solidFill>
            <a:schemeClr val="tx1"/>
          </a:solidFill>
          <a:latin typeface="Verdana" pitchFamily="34" charset="0"/>
        </a:defRPr>
      </a:lvl6pPr>
      <a:lvl7pPr marL="914400" algn="l" defTabSz="1042988" rtl="0" eaLnBrk="1" fontAlgn="base" hangingPunct="1">
        <a:spcBef>
          <a:spcPct val="0"/>
        </a:spcBef>
        <a:spcAft>
          <a:spcPct val="0"/>
        </a:spcAft>
        <a:defRPr sz="2400" b="1">
          <a:solidFill>
            <a:schemeClr val="tx1"/>
          </a:solidFill>
          <a:latin typeface="Verdana" pitchFamily="34" charset="0"/>
        </a:defRPr>
      </a:lvl7pPr>
      <a:lvl8pPr marL="1371600" algn="l" defTabSz="1042988" rtl="0" eaLnBrk="1" fontAlgn="base" hangingPunct="1">
        <a:spcBef>
          <a:spcPct val="0"/>
        </a:spcBef>
        <a:spcAft>
          <a:spcPct val="0"/>
        </a:spcAft>
        <a:defRPr sz="2400" b="1">
          <a:solidFill>
            <a:schemeClr val="tx1"/>
          </a:solidFill>
          <a:latin typeface="Verdana" pitchFamily="34" charset="0"/>
        </a:defRPr>
      </a:lvl8pPr>
      <a:lvl9pPr marL="1828800" algn="l" defTabSz="1042988" rtl="0" eaLnBrk="1" fontAlgn="base" hangingPunct="1">
        <a:spcBef>
          <a:spcPct val="0"/>
        </a:spcBef>
        <a:spcAft>
          <a:spcPct val="0"/>
        </a:spcAft>
        <a:defRPr sz="2400" b="1">
          <a:solidFill>
            <a:schemeClr val="tx1"/>
          </a:solidFill>
          <a:latin typeface="Verdana" pitchFamily="34" charset="0"/>
        </a:defRPr>
      </a:lvl9pPr>
    </p:titleStyle>
    <p:bodyStyle>
      <a:lvl1pPr marL="390525" indent="-390525" algn="l" defTabSz="1042988" rtl="0" eaLnBrk="1" fontAlgn="base" hangingPunct="1">
        <a:lnSpc>
          <a:spcPts val="2400"/>
        </a:lnSpc>
        <a:spcBef>
          <a:spcPct val="20000"/>
        </a:spcBef>
        <a:spcAft>
          <a:spcPct val="0"/>
        </a:spcAft>
        <a:defRPr sz="2100">
          <a:solidFill>
            <a:schemeClr val="tx1"/>
          </a:solidFill>
          <a:latin typeface="+mn-lt"/>
          <a:ea typeface="+mn-ea"/>
          <a:cs typeface="+mn-cs"/>
        </a:defRPr>
      </a:lvl1pPr>
      <a:lvl2pPr marL="847725" indent="-325438" algn="l" defTabSz="1042988" rtl="0" eaLnBrk="1" fontAlgn="base" hangingPunct="1">
        <a:lnSpc>
          <a:spcPts val="2400"/>
        </a:lnSpc>
        <a:spcBef>
          <a:spcPct val="20000"/>
        </a:spcBef>
        <a:spcAft>
          <a:spcPct val="0"/>
        </a:spcAft>
        <a:defRPr sz="2100">
          <a:solidFill>
            <a:schemeClr val="tx1"/>
          </a:solidFill>
          <a:latin typeface="+mn-lt"/>
        </a:defRPr>
      </a:lvl2pPr>
      <a:lvl3pPr marL="1303338" indent="-260350" algn="l" defTabSz="1042988" rtl="0" eaLnBrk="1" fontAlgn="base" hangingPunct="1">
        <a:lnSpc>
          <a:spcPts val="2400"/>
        </a:lnSpc>
        <a:spcBef>
          <a:spcPct val="20000"/>
        </a:spcBef>
        <a:spcAft>
          <a:spcPct val="0"/>
        </a:spcAft>
        <a:defRPr sz="2100">
          <a:solidFill>
            <a:schemeClr val="tx1"/>
          </a:solidFill>
          <a:latin typeface="+mn-lt"/>
        </a:defRPr>
      </a:lvl3pPr>
      <a:lvl4pPr marL="1825625" indent="-260350" algn="l" defTabSz="1042988" rtl="0" eaLnBrk="1" fontAlgn="base" hangingPunct="1">
        <a:spcBef>
          <a:spcPct val="20000"/>
        </a:spcBef>
        <a:spcAft>
          <a:spcPct val="0"/>
        </a:spcAft>
        <a:buChar char="–"/>
        <a:defRPr sz="2300">
          <a:solidFill>
            <a:schemeClr val="tx1"/>
          </a:solidFill>
          <a:latin typeface="Arial" charset="0"/>
        </a:defRPr>
      </a:lvl4pPr>
      <a:lvl5pPr marL="2346325" indent="-260350" algn="l" defTabSz="1042988" rtl="0" eaLnBrk="1" fontAlgn="base" hangingPunct="1">
        <a:spcBef>
          <a:spcPct val="20000"/>
        </a:spcBef>
        <a:spcAft>
          <a:spcPct val="0"/>
        </a:spcAft>
        <a:buChar char="»"/>
        <a:defRPr sz="2300">
          <a:solidFill>
            <a:schemeClr val="tx1"/>
          </a:solidFill>
          <a:latin typeface="Arial" charset="0"/>
        </a:defRPr>
      </a:lvl5pPr>
      <a:lvl6pPr marL="2803525" indent="-260350" algn="l" defTabSz="1042988" rtl="0" eaLnBrk="1" fontAlgn="base" hangingPunct="1">
        <a:spcBef>
          <a:spcPct val="20000"/>
        </a:spcBef>
        <a:spcAft>
          <a:spcPct val="0"/>
        </a:spcAft>
        <a:buChar char="»"/>
        <a:defRPr sz="2300">
          <a:solidFill>
            <a:schemeClr val="tx1"/>
          </a:solidFill>
          <a:latin typeface="Arial" charset="0"/>
        </a:defRPr>
      </a:lvl6pPr>
      <a:lvl7pPr marL="3260725" indent="-260350" algn="l" defTabSz="1042988" rtl="0" eaLnBrk="1" fontAlgn="base" hangingPunct="1">
        <a:spcBef>
          <a:spcPct val="20000"/>
        </a:spcBef>
        <a:spcAft>
          <a:spcPct val="0"/>
        </a:spcAft>
        <a:buChar char="»"/>
        <a:defRPr sz="2300">
          <a:solidFill>
            <a:schemeClr val="tx1"/>
          </a:solidFill>
          <a:latin typeface="Arial" charset="0"/>
        </a:defRPr>
      </a:lvl7pPr>
      <a:lvl8pPr marL="3717925" indent="-260350" algn="l" defTabSz="1042988" rtl="0" eaLnBrk="1" fontAlgn="base" hangingPunct="1">
        <a:spcBef>
          <a:spcPct val="20000"/>
        </a:spcBef>
        <a:spcAft>
          <a:spcPct val="0"/>
        </a:spcAft>
        <a:buChar char="»"/>
        <a:defRPr sz="2300">
          <a:solidFill>
            <a:schemeClr val="tx1"/>
          </a:solidFill>
          <a:latin typeface="Arial" charset="0"/>
        </a:defRPr>
      </a:lvl8pPr>
      <a:lvl9pPr marL="4175125" indent="-260350" algn="l" defTabSz="1042988" rtl="0" eaLnBrk="1" fontAlgn="base" hangingPunct="1">
        <a:spcBef>
          <a:spcPct val="20000"/>
        </a:spcBef>
        <a:spcAft>
          <a:spcPct val="0"/>
        </a:spcAft>
        <a:buChar char="»"/>
        <a:defRPr sz="2300">
          <a:solidFill>
            <a:schemeClr val="tx1"/>
          </a:solidFill>
          <a:latin typeface="Arial"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586CDB9-61FC-4AD0-A0AB-62E99AD62C46}"/>
              </a:ext>
            </a:extLst>
          </p:cNvPr>
          <p:cNvPicPr>
            <a:picLocks noChangeAspect="1"/>
          </p:cNvPicPr>
          <p:nvPr/>
        </p:nvPicPr>
        <p:blipFill rotWithShape="1">
          <a:blip r:embed="rId3"/>
          <a:srcRect l="26865" t="9677" r="25504" b="7659"/>
          <a:stretch/>
        </p:blipFill>
        <p:spPr>
          <a:xfrm>
            <a:off x="-413940" y="-19076"/>
            <a:ext cx="7776864" cy="7591919"/>
          </a:xfrm>
          <a:prstGeom prst="rect">
            <a:avLst/>
          </a:prstGeom>
        </p:spPr>
      </p:pic>
      <p:sp>
        <p:nvSpPr>
          <p:cNvPr id="5" name="Rektangel 4">
            <a:extLst>
              <a:ext uri="{FF2B5EF4-FFF2-40B4-BE49-F238E27FC236}">
                <a16:creationId xmlns:a16="http://schemas.microsoft.com/office/drawing/2014/main" id="{8CF8A373-9088-4062-9A3A-9DA9E8012D32}"/>
              </a:ext>
            </a:extLst>
          </p:cNvPr>
          <p:cNvSpPr/>
          <p:nvPr/>
        </p:nvSpPr>
        <p:spPr bwMode="auto">
          <a:xfrm>
            <a:off x="7362924" y="-19076"/>
            <a:ext cx="3114452" cy="7591919"/>
          </a:xfrm>
          <a:prstGeom prst="rect">
            <a:avLst/>
          </a:prstGeom>
          <a:solidFill>
            <a:srgbClr val="C0E4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sp>
        <p:nvSpPr>
          <p:cNvPr id="6" name="Rektangel 5">
            <a:extLst>
              <a:ext uri="{FF2B5EF4-FFF2-40B4-BE49-F238E27FC236}">
                <a16:creationId xmlns:a16="http://schemas.microsoft.com/office/drawing/2014/main" id="{303325B5-D3F7-47C9-85E4-A57205E42190}"/>
              </a:ext>
            </a:extLst>
          </p:cNvPr>
          <p:cNvSpPr/>
          <p:nvPr/>
        </p:nvSpPr>
        <p:spPr bwMode="auto">
          <a:xfrm>
            <a:off x="7362924" y="-19076"/>
            <a:ext cx="3330476" cy="758033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sp>
        <p:nvSpPr>
          <p:cNvPr id="7" name="Tekstfelt 6">
            <a:extLst>
              <a:ext uri="{FF2B5EF4-FFF2-40B4-BE49-F238E27FC236}">
                <a16:creationId xmlns:a16="http://schemas.microsoft.com/office/drawing/2014/main" id="{8AA009FB-0CBC-4238-89CC-2AA1DDAAE385}"/>
              </a:ext>
            </a:extLst>
          </p:cNvPr>
          <p:cNvSpPr txBox="1"/>
          <p:nvPr/>
        </p:nvSpPr>
        <p:spPr>
          <a:xfrm>
            <a:off x="7525048" y="2412479"/>
            <a:ext cx="3114452" cy="1061829"/>
          </a:xfrm>
          <a:prstGeom prst="rect">
            <a:avLst/>
          </a:prstGeom>
          <a:noFill/>
        </p:spPr>
        <p:txBody>
          <a:bodyPr wrap="square" rtlCol="0">
            <a:spAutoFit/>
          </a:bodyPr>
          <a:lstStyle/>
          <a:p>
            <a:r>
              <a:rPr lang="da-DK" b="1" dirty="0" err="1">
                <a:latin typeface="Italian Plate No2 Expanded" panose="020B0505000000020004" pitchFamily="34" charset="0"/>
                <a:ea typeface="Tahoma" panose="020B0604030504040204" pitchFamily="34" charset="0"/>
                <a:cs typeface="Tahoma" panose="020B0604030504040204" pitchFamily="34" charset="0"/>
              </a:rPr>
              <a:t>FHs</a:t>
            </a:r>
            <a:r>
              <a:rPr lang="da-DK" b="1" dirty="0">
                <a:latin typeface="Italian Plate No2 Expanded" panose="020B0505000000020004" pitchFamily="34" charset="0"/>
                <a:ea typeface="Tahoma" panose="020B0604030504040204" pitchFamily="34" charset="0"/>
                <a:cs typeface="Tahoma" panose="020B0604030504040204" pitchFamily="34" charset="0"/>
              </a:rPr>
              <a:t> mærkesager </a:t>
            </a:r>
            <a:r>
              <a:rPr lang="da-DK" dirty="0">
                <a:latin typeface="Italian Plate No2 Expanded" panose="020B0505000000020004" pitchFamily="34" charset="0"/>
                <a:ea typeface="Tahoma" panose="020B0604030504040204" pitchFamily="34" charset="0"/>
                <a:cs typeface="Tahoma" panose="020B0604030504040204" pitchFamily="34" charset="0"/>
              </a:rPr>
              <a:t>i Lemvig, Struer, Holstebro og Ringkøbing Skjern  </a:t>
            </a:r>
          </a:p>
        </p:txBody>
      </p:sp>
      <p:sp>
        <p:nvSpPr>
          <p:cNvPr id="20" name="Rektangel 19">
            <a:extLst>
              <a:ext uri="{FF2B5EF4-FFF2-40B4-BE49-F238E27FC236}">
                <a16:creationId xmlns:a16="http://schemas.microsoft.com/office/drawing/2014/main" id="{4C2D96F7-FECF-4ADB-B76F-EB0482F623C0}"/>
              </a:ext>
            </a:extLst>
          </p:cNvPr>
          <p:cNvSpPr/>
          <p:nvPr/>
        </p:nvSpPr>
        <p:spPr bwMode="auto">
          <a:xfrm>
            <a:off x="209476" y="6138787"/>
            <a:ext cx="2660230" cy="1332360"/>
          </a:xfrm>
          <a:prstGeom prst="rect">
            <a:avLst/>
          </a:prstGeom>
          <a:solidFill>
            <a:srgbClr val="C0E4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pic>
        <p:nvPicPr>
          <p:cNvPr id="14" name="Billede 13">
            <a:extLst>
              <a:ext uri="{FF2B5EF4-FFF2-40B4-BE49-F238E27FC236}">
                <a16:creationId xmlns:a16="http://schemas.microsoft.com/office/drawing/2014/main" id="{A8A7D0FE-8467-4627-89C0-4BCE17F8B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243" y="6322258"/>
            <a:ext cx="2591725" cy="482709"/>
          </a:xfrm>
          <a:prstGeom prst="rect">
            <a:avLst/>
          </a:prstGeom>
        </p:spPr>
      </p:pic>
      <p:sp>
        <p:nvSpPr>
          <p:cNvPr id="21" name="Tekstfelt 20">
            <a:extLst>
              <a:ext uri="{FF2B5EF4-FFF2-40B4-BE49-F238E27FC236}">
                <a16:creationId xmlns:a16="http://schemas.microsoft.com/office/drawing/2014/main" id="{8577E66A-517F-43F5-AF59-F0C0B70E141B}"/>
              </a:ext>
            </a:extLst>
          </p:cNvPr>
          <p:cNvSpPr txBox="1"/>
          <p:nvPr/>
        </p:nvSpPr>
        <p:spPr>
          <a:xfrm>
            <a:off x="7525048" y="3882698"/>
            <a:ext cx="3114452" cy="738664"/>
          </a:xfrm>
          <a:prstGeom prst="rect">
            <a:avLst/>
          </a:prstGeom>
          <a:noFill/>
        </p:spPr>
        <p:txBody>
          <a:bodyPr wrap="square" rtlCol="0">
            <a:spAutoFit/>
          </a:bodyPr>
          <a:lstStyle/>
          <a:p>
            <a:r>
              <a:rPr lang="da-DK" dirty="0">
                <a:latin typeface="Italian Plate No2 Expanded" panose="020B0505000000020004" pitchFamily="34" charset="0"/>
                <a:ea typeface="Tahoma" panose="020B0604030504040204" pitchFamily="34" charset="0"/>
                <a:cs typeface="Tahoma" panose="020B0604030504040204" pitchFamily="34" charset="0"/>
              </a:rPr>
              <a:t>v. Helge Albertsen</a:t>
            </a:r>
          </a:p>
          <a:p>
            <a:r>
              <a:rPr lang="da-DK" dirty="0">
                <a:latin typeface="Italian Plate No2 Expanded" panose="020B0505000000020004" pitchFamily="34" charset="0"/>
                <a:ea typeface="Tahoma" panose="020B0604030504040204" pitchFamily="34" charset="0"/>
                <a:cs typeface="Tahoma" panose="020B0604030504040204" pitchFamily="34" charset="0"/>
              </a:rPr>
              <a:t>Formand FH Vestjylland</a:t>
            </a:r>
          </a:p>
        </p:txBody>
      </p:sp>
    </p:spTree>
    <p:extLst>
      <p:ext uri="{BB962C8B-B14F-4D97-AF65-F5344CB8AC3E}">
        <p14:creationId xmlns:p14="http://schemas.microsoft.com/office/powerpoint/2010/main" val="362024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 descr="https://stemforfaellesskabet.dk/wp-content/uploads/sites/7/2021/04/20201211-farve-5-575x324.jpg">
            <a:extLst>
              <a:ext uri="{FF2B5EF4-FFF2-40B4-BE49-F238E27FC236}">
                <a16:creationId xmlns:a16="http://schemas.microsoft.com/office/drawing/2014/main" id="{A3297DD6-34BA-4475-AD47-8BE0FC4F4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80"/>
          <a:stretch/>
        </p:blipFill>
        <p:spPr bwMode="auto">
          <a:xfrm>
            <a:off x="-12067" y="1402563"/>
            <a:ext cx="10705467" cy="5828447"/>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a:extLst>
              <a:ext uri="{FF2B5EF4-FFF2-40B4-BE49-F238E27FC236}">
                <a16:creationId xmlns:a16="http://schemas.microsoft.com/office/drawing/2014/main" id="{F88A5C10-2D18-487F-8787-A28B84C76974}"/>
              </a:ext>
            </a:extLst>
          </p:cNvPr>
          <p:cNvSpPr/>
          <p:nvPr/>
        </p:nvSpPr>
        <p:spPr>
          <a:xfrm>
            <a:off x="197651" y="2399655"/>
            <a:ext cx="6977151" cy="3929192"/>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ItalianPlateNo2Expanded-Regular" panose="020B0505000000020004" pitchFamily="34" charset="0"/>
            </a:endParaRPr>
          </a:p>
        </p:txBody>
      </p:sp>
      <p:sp>
        <p:nvSpPr>
          <p:cNvPr id="17" name="Rektangel 16">
            <a:extLst>
              <a:ext uri="{FF2B5EF4-FFF2-40B4-BE49-F238E27FC236}">
                <a16:creationId xmlns:a16="http://schemas.microsoft.com/office/drawing/2014/main" id="{ECF11437-DB07-4F74-90A5-BE355210E165}"/>
              </a:ext>
            </a:extLst>
          </p:cNvPr>
          <p:cNvSpPr/>
          <p:nvPr/>
        </p:nvSpPr>
        <p:spPr>
          <a:xfrm>
            <a:off x="348458" y="3316187"/>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18" name="Rektangel 17">
            <a:extLst>
              <a:ext uri="{FF2B5EF4-FFF2-40B4-BE49-F238E27FC236}">
                <a16:creationId xmlns:a16="http://schemas.microsoft.com/office/drawing/2014/main" id="{C73599DD-CF44-4B39-ABA9-CCD794E8FAF8}"/>
              </a:ext>
            </a:extLst>
          </p:cNvPr>
          <p:cNvSpPr/>
          <p:nvPr/>
        </p:nvSpPr>
        <p:spPr>
          <a:xfrm>
            <a:off x="348458" y="3741810"/>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21" name="Rektangel 20">
            <a:extLst>
              <a:ext uri="{FF2B5EF4-FFF2-40B4-BE49-F238E27FC236}">
                <a16:creationId xmlns:a16="http://schemas.microsoft.com/office/drawing/2014/main" id="{8852C565-506A-4D8D-BE09-DEDD050A0132}"/>
              </a:ext>
            </a:extLst>
          </p:cNvPr>
          <p:cNvSpPr/>
          <p:nvPr/>
        </p:nvSpPr>
        <p:spPr>
          <a:xfrm>
            <a:off x="348458" y="416743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23" name="Rektangel 22">
            <a:extLst>
              <a:ext uri="{FF2B5EF4-FFF2-40B4-BE49-F238E27FC236}">
                <a16:creationId xmlns:a16="http://schemas.microsoft.com/office/drawing/2014/main" id="{A9582AE9-982A-47AD-82E8-7D17A5487176}"/>
              </a:ext>
            </a:extLst>
          </p:cNvPr>
          <p:cNvSpPr/>
          <p:nvPr/>
        </p:nvSpPr>
        <p:spPr>
          <a:xfrm>
            <a:off x="348458" y="4593056"/>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24" name="Rektangel 23">
            <a:extLst>
              <a:ext uri="{FF2B5EF4-FFF2-40B4-BE49-F238E27FC236}">
                <a16:creationId xmlns:a16="http://schemas.microsoft.com/office/drawing/2014/main" id="{EB5BD9CA-A640-41CD-9192-C27DCC798D8F}"/>
              </a:ext>
            </a:extLst>
          </p:cNvPr>
          <p:cNvSpPr/>
          <p:nvPr/>
        </p:nvSpPr>
        <p:spPr>
          <a:xfrm>
            <a:off x="3690516" y="2615592"/>
            <a:ext cx="3168352" cy="400110"/>
          </a:xfrm>
          <a:prstGeom prst="rect">
            <a:avLst/>
          </a:prstGeom>
        </p:spPr>
        <p:txBody>
          <a:bodyPr wrap="square">
            <a:spAutoFit/>
          </a:bodyPr>
          <a:lstStyle/>
          <a:p>
            <a:pPr lvl="0"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Andelen af kommunens ledige som er begyndt i et uddannelsesforløb indenfor 2 måneder </a:t>
            </a:r>
          </a:p>
        </p:txBody>
      </p:sp>
      <p:sp>
        <p:nvSpPr>
          <p:cNvPr id="28" name="Rektangel 27">
            <a:extLst>
              <a:ext uri="{FF2B5EF4-FFF2-40B4-BE49-F238E27FC236}">
                <a16:creationId xmlns:a16="http://schemas.microsoft.com/office/drawing/2014/main" id="{5ED01DC9-8CB6-405E-B66E-93D80C5DF12A}"/>
              </a:ext>
            </a:extLst>
          </p:cNvPr>
          <p:cNvSpPr/>
          <p:nvPr/>
        </p:nvSpPr>
        <p:spPr>
          <a:xfrm>
            <a:off x="348458" y="5018679"/>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30" name="Rektangel 29">
            <a:extLst>
              <a:ext uri="{FF2B5EF4-FFF2-40B4-BE49-F238E27FC236}">
                <a16:creationId xmlns:a16="http://schemas.microsoft.com/office/drawing/2014/main" id="{FBC4F7F7-A034-4C79-8461-CF29794D7D75}"/>
              </a:ext>
            </a:extLst>
          </p:cNvPr>
          <p:cNvSpPr/>
          <p:nvPr/>
        </p:nvSpPr>
        <p:spPr>
          <a:xfrm>
            <a:off x="348458" y="5444302"/>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33" name="Rektangel 32">
            <a:extLst>
              <a:ext uri="{FF2B5EF4-FFF2-40B4-BE49-F238E27FC236}">
                <a16:creationId xmlns:a16="http://schemas.microsoft.com/office/drawing/2014/main" id="{CD0C7781-D09D-4765-8EFE-5093F3316EA3}"/>
              </a:ext>
            </a:extLst>
          </p:cNvPr>
          <p:cNvSpPr/>
          <p:nvPr/>
        </p:nvSpPr>
        <p:spPr>
          <a:xfrm>
            <a:off x="348458" y="586992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cxnSp>
        <p:nvCxnSpPr>
          <p:cNvPr id="35" name="Lige forbindelse 34">
            <a:extLst>
              <a:ext uri="{FF2B5EF4-FFF2-40B4-BE49-F238E27FC236}">
                <a16:creationId xmlns:a16="http://schemas.microsoft.com/office/drawing/2014/main" id="{CAF7B45C-B676-4EEB-87CA-BB10E604D762}"/>
              </a:ext>
            </a:extLst>
          </p:cNvPr>
          <p:cNvCxnSpPr/>
          <p:nvPr/>
        </p:nvCxnSpPr>
        <p:spPr bwMode="auto">
          <a:xfrm>
            <a:off x="197651" y="3231638"/>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B9FEB5FA-4932-4891-A101-D5EC828E91FB}"/>
              </a:ext>
            </a:extLst>
          </p:cNvPr>
          <p:cNvCxnSpPr/>
          <p:nvPr/>
        </p:nvCxnSpPr>
        <p:spPr bwMode="auto">
          <a:xfrm>
            <a:off x="197651" y="3657987"/>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Lige forbindelse 36">
            <a:extLst>
              <a:ext uri="{FF2B5EF4-FFF2-40B4-BE49-F238E27FC236}">
                <a16:creationId xmlns:a16="http://schemas.microsoft.com/office/drawing/2014/main" id="{69B85702-8005-47A4-841F-D7444A6712B3}"/>
              </a:ext>
            </a:extLst>
          </p:cNvPr>
          <p:cNvCxnSpPr/>
          <p:nvPr/>
        </p:nvCxnSpPr>
        <p:spPr bwMode="auto">
          <a:xfrm>
            <a:off x="197651" y="4084336"/>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Lige forbindelse 37">
            <a:extLst>
              <a:ext uri="{FF2B5EF4-FFF2-40B4-BE49-F238E27FC236}">
                <a16:creationId xmlns:a16="http://schemas.microsoft.com/office/drawing/2014/main" id="{53A0720E-414D-4DB5-AAB5-EEB77ACCD64C}"/>
              </a:ext>
            </a:extLst>
          </p:cNvPr>
          <p:cNvCxnSpPr/>
          <p:nvPr/>
        </p:nvCxnSpPr>
        <p:spPr bwMode="auto">
          <a:xfrm>
            <a:off x="197651" y="4510685"/>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17A191DF-5A14-4364-882E-CB8B605B31BC}"/>
              </a:ext>
            </a:extLst>
          </p:cNvPr>
          <p:cNvCxnSpPr/>
          <p:nvPr/>
        </p:nvCxnSpPr>
        <p:spPr bwMode="auto">
          <a:xfrm>
            <a:off x="197651" y="4937034"/>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8EF2A350-091A-4A84-BCD1-CD97571500DC}"/>
              </a:ext>
            </a:extLst>
          </p:cNvPr>
          <p:cNvCxnSpPr/>
          <p:nvPr/>
        </p:nvCxnSpPr>
        <p:spPr bwMode="auto">
          <a:xfrm>
            <a:off x="197651" y="5363383"/>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D17A0A53-E60B-4E17-9E72-B181EC04A7BB}"/>
              </a:ext>
            </a:extLst>
          </p:cNvPr>
          <p:cNvCxnSpPr/>
          <p:nvPr/>
        </p:nvCxnSpPr>
        <p:spPr bwMode="auto">
          <a:xfrm>
            <a:off x="197651" y="5789732"/>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384FA80D-DC0B-4405-8C7E-75EF39EB20DC}"/>
              </a:ext>
            </a:extLst>
          </p:cNvPr>
          <p:cNvCxnSpPr/>
          <p:nvPr/>
        </p:nvCxnSpPr>
        <p:spPr bwMode="auto">
          <a:xfrm>
            <a:off x="197651" y="6216079"/>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ktangel 46">
            <a:extLst>
              <a:ext uri="{FF2B5EF4-FFF2-40B4-BE49-F238E27FC236}">
                <a16:creationId xmlns:a16="http://schemas.microsoft.com/office/drawing/2014/main" id="{E9824B85-01DB-46FD-BCC5-025E69FB8257}"/>
              </a:ext>
            </a:extLst>
          </p:cNvPr>
          <p:cNvSpPr/>
          <p:nvPr/>
        </p:nvSpPr>
        <p:spPr>
          <a:xfrm>
            <a:off x="4609795"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48" name="Rektangel 47">
            <a:extLst>
              <a:ext uri="{FF2B5EF4-FFF2-40B4-BE49-F238E27FC236}">
                <a16:creationId xmlns:a16="http://schemas.microsoft.com/office/drawing/2014/main" id="{276AFB96-F36E-4852-BD29-BE5168B11A6A}"/>
              </a:ext>
            </a:extLst>
          </p:cNvPr>
          <p:cNvSpPr/>
          <p:nvPr/>
        </p:nvSpPr>
        <p:spPr>
          <a:xfrm>
            <a:off x="4609795"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49" name="Rektangel 48">
            <a:extLst>
              <a:ext uri="{FF2B5EF4-FFF2-40B4-BE49-F238E27FC236}">
                <a16:creationId xmlns:a16="http://schemas.microsoft.com/office/drawing/2014/main" id="{BD995AC3-4593-470D-A5C1-E9720CF6E211}"/>
              </a:ext>
            </a:extLst>
          </p:cNvPr>
          <p:cNvSpPr/>
          <p:nvPr/>
        </p:nvSpPr>
        <p:spPr>
          <a:xfrm>
            <a:off x="4609795"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50" name="Rektangel 49">
            <a:extLst>
              <a:ext uri="{FF2B5EF4-FFF2-40B4-BE49-F238E27FC236}">
                <a16:creationId xmlns:a16="http://schemas.microsoft.com/office/drawing/2014/main" id="{8708FBCF-6BEA-44F4-9B4C-91035B7F5871}"/>
              </a:ext>
            </a:extLst>
          </p:cNvPr>
          <p:cNvSpPr/>
          <p:nvPr/>
        </p:nvSpPr>
        <p:spPr>
          <a:xfrm>
            <a:off x="4609795"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51" name="Rektangel 50">
            <a:extLst>
              <a:ext uri="{FF2B5EF4-FFF2-40B4-BE49-F238E27FC236}">
                <a16:creationId xmlns:a16="http://schemas.microsoft.com/office/drawing/2014/main" id="{D673AEED-EEA0-40A9-AF61-7633FC960A5E}"/>
              </a:ext>
            </a:extLst>
          </p:cNvPr>
          <p:cNvSpPr/>
          <p:nvPr/>
        </p:nvSpPr>
        <p:spPr>
          <a:xfrm>
            <a:off x="4609795"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52" name="Rektangel 51">
            <a:extLst>
              <a:ext uri="{FF2B5EF4-FFF2-40B4-BE49-F238E27FC236}">
                <a16:creationId xmlns:a16="http://schemas.microsoft.com/office/drawing/2014/main" id="{B0E015BE-1631-45B6-BEBA-D5DE59911C5B}"/>
              </a:ext>
            </a:extLst>
          </p:cNvPr>
          <p:cNvSpPr/>
          <p:nvPr/>
        </p:nvSpPr>
        <p:spPr>
          <a:xfrm>
            <a:off x="4609795"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53" name="Rektangel 52">
            <a:extLst>
              <a:ext uri="{FF2B5EF4-FFF2-40B4-BE49-F238E27FC236}">
                <a16:creationId xmlns:a16="http://schemas.microsoft.com/office/drawing/2014/main" id="{957AD6C7-890F-42B6-B24C-F7A1076D5DDC}"/>
              </a:ext>
            </a:extLst>
          </p:cNvPr>
          <p:cNvSpPr/>
          <p:nvPr/>
        </p:nvSpPr>
        <p:spPr>
          <a:xfrm>
            <a:off x="4609795"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68" name="Afrundet rektangel 18">
            <a:extLst>
              <a:ext uri="{FF2B5EF4-FFF2-40B4-BE49-F238E27FC236}">
                <a16:creationId xmlns:a16="http://schemas.microsoft.com/office/drawing/2014/main" id="{25B914AD-E615-4BCC-AFE7-20402F3B141F}"/>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ktangel 69">
            <a:extLst>
              <a:ext uri="{FF2B5EF4-FFF2-40B4-BE49-F238E27FC236}">
                <a16:creationId xmlns:a16="http://schemas.microsoft.com/office/drawing/2014/main" id="{A9C1DBA1-CE64-4F19-B91D-63C8C695C604}"/>
              </a:ext>
            </a:extLst>
          </p:cNvPr>
          <p:cNvSpPr/>
          <p:nvPr/>
        </p:nvSpPr>
        <p:spPr>
          <a:xfrm>
            <a:off x="7374900" y="2411667"/>
            <a:ext cx="3336448" cy="3631763"/>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Brug mulighederne for uddannelse og opkvalificering af ledige i kommunen. På sigt er det til gavn for hele kommunen, når ledige får bygget kompetencer på. Lokale virksomheder får mere kvalificeret arbejdskraft, ledige får en større jobsikkerhed og højere løn, og kommunen får dermed højere skatteindtægter og lavere udgifter til forsørgelse.</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Iværksæt fokuserede strategier for beskæftigelsesindsatsen, der lægger vægt på at bruge mulighederne for uddannelse og opkvalificering for faglærte, ufaglærte, ledige såvel som beskæftigede. Det er særligt oplagt ift. at skaffe kvalificerede hænder til den grønne omstilling. </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Kommunen bør sætte som mål at fordoble andelen af ledige som er begyndt i et uddannelsesforløb indenfor to måneder fordobles</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1" name="Tekstfelt 70">
            <a:extLst>
              <a:ext uri="{FF2B5EF4-FFF2-40B4-BE49-F238E27FC236}">
                <a16:creationId xmlns:a16="http://schemas.microsoft.com/office/drawing/2014/main" id="{C6E9DF36-ADD3-4135-A2D5-F8521A16300F}"/>
              </a:ext>
            </a:extLst>
          </p:cNvPr>
          <p:cNvSpPr txBox="1"/>
          <p:nvPr/>
        </p:nvSpPr>
        <p:spPr>
          <a:xfrm>
            <a:off x="209076" y="2730533"/>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FAKTA LOKALT</a:t>
            </a:r>
          </a:p>
        </p:txBody>
      </p:sp>
      <p:sp>
        <p:nvSpPr>
          <p:cNvPr id="74" name="Rektangel 73">
            <a:extLst>
              <a:ext uri="{FF2B5EF4-FFF2-40B4-BE49-F238E27FC236}">
                <a16:creationId xmlns:a16="http://schemas.microsoft.com/office/drawing/2014/main" id="{48ADBDC4-26F9-4589-BC30-DF43B214ABF6}"/>
              </a:ext>
            </a:extLst>
          </p:cNvPr>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grpSp>
        <p:nvGrpSpPr>
          <p:cNvPr id="75" name="Gruppe 74">
            <a:extLst>
              <a:ext uri="{FF2B5EF4-FFF2-40B4-BE49-F238E27FC236}">
                <a16:creationId xmlns:a16="http://schemas.microsoft.com/office/drawing/2014/main" id="{1EE1EE49-5144-46D0-A7B3-9630E2EEEA0A}"/>
              </a:ext>
            </a:extLst>
          </p:cNvPr>
          <p:cNvGrpSpPr/>
          <p:nvPr/>
        </p:nvGrpSpPr>
        <p:grpSpPr>
          <a:xfrm>
            <a:off x="1550290" y="635651"/>
            <a:ext cx="4141372" cy="584775"/>
            <a:chOff x="197286" y="1690410"/>
            <a:chExt cx="4141372" cy="584775"/>
          </a:xfrm>
        </p:grpSpPr>
        <p:sp>
          <p:nvSpPr>
            <p:cNvPr id="76" name="Tekstfelt 75">
              <a:extLst>
                <a:ext uri="{FF2B5EF4-FFF2-40B4-BE49-F238E27FC236}">
                  <a16:creationId xmlns:a16="http://schemas.microsoft.com/office/drawing/2014/main" id="{CABDAE53-53B9-4F24-8983-991E616AAF2A}"/>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01</a:t>
              </a:r>
            </a:p>
          </p:txBody>
        </p:sp>
        <p:sp>
          <p:nvSpPr>
            <p:cNvPr id="77" name="Tekstfelt 76">
              <a:extLst>
                <a:ext uri="{FF2B5EF4-FFF2-40B4-BE49-F238E27FC236}">
                  <a16:creationId xmlns:a16="http://schemas.microsoft.com/office/drawing/2014/main" id="{BBB700DA-FFD9-42F7-96EF-5A70316ABC31}"/>
                </a:ext>
              </a:extLst>
            </p:cNvPr>
            <p:cNvSpPr txBox="1"/>
            <p:nvPr/>
          </p:nvSpPr>
          <p:spPr>
            <a:xfrm>
              <a:off x="1011144" y="1750525"/>
              <a:ext cx="3327514" cy="523220"/>
            </a:xfrm>
            <a:prstGeom prst="rect">
              <a:avLst/>
            </a:prstGeom>
            <a:noFill/>
          </p:spPr>
          <p:txBody>
            <a:bodyPr wrap="square" rtlCol="0">
              <a:spAutoFit/>
            </a:bodyPr>
            <a:lstStyle/>
            <a:p>
              <a:r>
                <a:rPr lang="da-DK" sz="1400" dirty="0"/>
                <a:t>Brug mulighederne for opkvalificering og uddannelse bedre</a:t>
              </a:r>
            </a:p>
          </p:txBody>
        </p:sp>
        <p:cxnSp>
          <p:nvCxnSpPr>
            <p:cNvPr id="78" name="Lige forbindelse 77">
              <a:extLst>
                <a:ext uri="{FF2B5EF4-FFF2-40B4-BE49-F238E27FC236}">
                  <a16:creationId xmlns:a16="http://schemas.microsoft.com/office/drawing/2014/main" id="{BB4CEB54-C858-46F6-B9FB-FF96E10EABDD}"/>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79" name="Billede 78">
            <a:extLst>
              <a:ext uri="{FF2B5EF4-FFF2-40B4-BE49-F238E27FC236}">
                <a16:creationId xmlns:a16="http://schemas.microsoft.com/office/drawing/2014/main" id="{333927F9-F899-4D62-A3D6-50422D6FF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sp>
        <p:nvSpPr>
          <p:cNvPr id="87" name="Rektangel 86">
            <a:extLst>
              <a:ext uri="{FF2B5EF4-FFF2-40B4-BE49-F238E27FC236}">
                <a16:creationId xmlns:a16="http://schemas.microsoft.com/office/drawing/2014/main" id="{93F769F6-CDA6-48AF-8EDD-540AF3CAB061}"/>
              </a:ext>
            </a:extLst>
          </p:cNvPr>
          <p:cNvSpPr/>
          <p:nvPr/>
        </p:nvSpPr>
        <p:spPr>
          <a:xfrm>
            <a:off x="1550290" y="2729892"/>
            <a:ext cx="2140226" cy="246221"/>
          </a:xfrm>
          <a:prstGeom prst="rect">
            <a:avLst/>
          </a:prstGeom>
        </p:spPr>
        <p:txBody>
          <a:bodyPr wrap="square">
            <a:spAutoFit/>
          </a:bodyPr>
          <a:lstStyle/>
          <a:p>
            <a:pPr lvl="0"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Fuldtidsledige, juni 2021</a:t>
            </a:r>
          </a:p>
        </p:txBody>
      </p:sp>
      <p:sp>
        <p:nvSpPr>
          <p:cNvPr id="88" name="Rektangel 87">
            <a:extLst>
              <a:ext uri="{FF2B5EF4-FFF2-40B4-BE49-F238E27FC236}">
                <a16:creationId xmlns:a16="http://schemas.microsoft.com/office/drawing/2014/main" id="{F153833C-A30F-4BE0-9CC5-8A22CF62722D}"/>
              </a:ext>
            </a:extLst>
          </p:cNvPr>
          <p:cNvSpPr/>
          <p:nvPr/>
        </p:nvSpPr>
        <p:spPr>
          <a:xfrm>
            <a:off x="1795050"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89" name="Rektangel 88">
            <a:extLst>
              <a:ext uri="{FF2B5EF4-FFF2-40B4-BE49-F238E27FC236}">
                <a16:creationId xmlns:a16="http://schemas.microsoft.com/office/drawing/2014/main" id="{03270DCC-55E9-4273-BAEF-A09C62215807}"/>
              </a:ext>
            </a:extLst>
          </p:cNvPr>
          <p:cNvSpPr/>
          <p:nvPr/>
        </p:nvSpPr>
        <p:spPr>
          <a:xfrm>
            <a:off x="1795050"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90" name="Rektangel 89">
            <a:extLst>
              <a:ext uri="{FF2B5EF4-FFF2-40B4-BE49-F238E27FC236}">
                <a16:creationId xmlns:a16="http://schemas.microsoft.com/office/drawing/2014/main" id="{934871B4-A27D-4CFD-AFA8-3B6D7BAB7054}"/>
              </a:ext>
            </a:extLst>
          </p:cNvPr>
          <p:cNvSpPr/>
          <p:nvPr/>
        </p:nvSpPr>
        <p:spPr>
          <a:xfrm>
            <a:off x="1795050"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91" name="Rektangel 90">
            <a:extLst>
              <a:ext uri="{FF2B5EF4-FFF2-40B4-BE49-F238E27FC236}">
                <a16:creationId xmlns:a16="http://schemas.microsoft.com/office/drawing/2014/main" id="{9A037AD3-857E-43D5-98A5-EBB100965EBB}"/>
              </a:ext>
            </a:extLst>
          </p:cNvPr>
          <p:cNvSpPr/>
          <p:nvPr/>
        </p:nvSpPr>
        <p:spPr>
          <a:xfrm>
            <a:off x="1795050"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92" name="Rektangel 91">
            <a:extLst>
              <a:ext uri="{FF2B5EF4-FFF2-40B4-BE49-F238E27FC236}">
                <a16:creationId xmlns:a16="http://schemas.microsoft.com/office/drawing/2014/main" id="{3C6A55D2-DAAE-4683-B3F4-EDEF339FC71C}"/>
              </a:ext>
            </a:extLst>
          </p:cNvPr>
          <p:cNvSpPr/>
          <p:nvPr/>
        </p:nvSpPr>
        <p:spPr>
          <a:xfrm>
            <a:off x="1795050"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93" name="Rektangel 92">
            <a:extLst>
              <a:ext uri="{FF2B5EF4-FFF2-40B4-BE49-F238E27FC236}">
                <a16:creationId xmlns:a16="http://schemas.microsoft.com/office/drawing/2014/main" id="{EE6B686D-8602-4D80-BAD3-F7100263F521}"/>
              </a:ext>
            </a:extLst>
          </p:cNvPr>
          <p:cNvSpPr/>
          <p:nvPr/>
        </p:nvSpPr>
        <p:spPr>
          <a:xfrm>
            <a:off x="1795050"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94" name="Rektangel 93">
            <a:extLst>
              <a:ext uri="{FF2B5EF4-FFF2-40B4-BE49-F238E27FC236}">
                <a16:creationId xmlns:a16="http://schemas.microsoft.com/office/drawing/2014/main" id="{992C7BBC-EC84-4007-8E67-2FF617A660A4}"/>
              </a:ext>
            </a:extLst>
          </p:cNvPr>
          <p:cNvSpPr/>
          <p:nvPr/>
        </p:nvSpPr>
        <p:spPr>
          <a:xfrm>
            <a:off x="1795050"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96" name="Rektangel 95">
            <a:extLst>
              <a:ext uri="{FF2B5EF4-FFF2-40B4-BE49-F238E27FC236}">
                <a16:creationId xmlns:a16="http://schemas.microsoft.com/office/drawing/2014/main" id="{E310500F-14EF-4EAE-A551-5E96F6007890}"/>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97" name="Lige forbindelse 96">
            <a:extLst>
              <a:ext uri="{FF2B5EF4-FFF2-40B4-BE49-F238E27FC236}">
                <a16:creationId xmlns:a16="http://schemas.microsoft.com/office/drawing/2014/main" id="{7A73E667-B328-424B-AE2B-F48703B83B8D}"/>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ktangel 45">
            <a:extLst>
              <a:ext uri="{FF2B5EF4-FFF2-40B4-BE49-F238E27FC236}">
                <a16:creationId xmlns:a16="http://schemas.microsoft.com/office/drawing/2014/main" id="{F55A8DEE-19EE-4BCC-9D67-3C285AADC2A9}"/>
              </a:ext>
            </a:extLst>
          </p:cNvPr>
          <p:cNvSpPr/>
          <p:nvPr/>
        </p:nvSpPr>
        <p:spPr>
          <a:xfrm>
            <a:off x="197651" y="6642425"/>
            <a:ext cx="6977151" cy="333253"/>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ektangel 53">
            <a:extLst>
              <a:ext uri="{FF2B5EF4-FFF2-40B4-BE49-F238E27FC236}">
                <a16:creationId xmlns:a16="http://schemas.microsoft.com/office/drawing/2014/main" id="{EA8C9FE6-CEE5-41F7-B2C2-1A88FA9A8AC3}"/>
              </a:ext>
            </a:extLst>
          </p:cNvPr>
          <p:cNvSpPr/>
          <p:nvPr/>
        </p:nvSpPr>
        <p:spPr>
          <a:xfrm>
            <a:off x="348458" y="6678246"/>
            <a:ext cx="5430290" cy="246221"/>
          </a:xfrm>
          <a:prstGeom prst="rect">
            <a:avLst/>
          </a:prstGeom>
        </p:spPr>
        <p:txBody>
          <a:bodyPr wrap="square">
            <a:spAutoFit/>
          </a:bodyPr>
          <a:lstStyle/>
          <a:p>
            <a:pPr lvl="0" defTabSz="829334" fontAlgn="auto">
              <a:spcBef>
                <a:spcPts val="0"/>
              </a:spcBef>
              <a:spcAft>
                <a:spcPts val="0"/>
              </a:spcAft>
              <a:defRPr/>
            </a:pPr>
            <a:r>
              <a:rPr lang="da-DK" sz="1000" dirty="0">
                <a:latin typeface="ItalianPlateNo2Expanded-Regular" panose="020B0505000000020004" pitchFamily="34" charset="0"/>
                <a:ea typeface="Tahoma" panose="020B0604030504040204" pitchFamily="34" charset="0"/>
                <a:cs typeface="Tahoma" panose="020B0604030504040204" pitchFamily="34" charset="0"/>
              </a:rPr>
              <a:t>Kilde: Danmarks Statistik; www. Jobindsats.dk  </a:t>
            </a:r>
          </a:p>
        </p:txBody>
      </p:sp>
    </p:spTree>
    <p:extLst>
      <p:ext uri="{BB962C8B-B14F-4D97-AF65-F5344CB8AC3E}">
        <p14:creationId xmlns:p14="http://schemas.microsoft.com/office/powerpoint/2010/main" val="381564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s://stemforfaellesskabet.dk/wp-content/uploads/sites/7/2021/04/20201211-farve-12.jpg">
            <a:extLst>
              <a:ext uri="{FF2B5EF4-FFF2-40B4-BE49-F238E27FC236}">
                <a16:creationId xmlns:a16="http://schemas.microsoft.com/office/drawing/2014/main" id="{E11B8C46-07B7-4D86-B5BB-54063E64C8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737"/>
          <a:stretch/>
        </p:blipFill>
        <p:spPr bwMode="auto">
          <a:xfrm>
            <a:off x="0" y="1379368"/>
            <a:ext cx="10693400" cy="5828447"/>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pic>
        <p:nvPicPr>
          <p:cNvPr id="17" name="Billede 16">
            <a:extLst>
              <a:ext uri="{FF2B5EF4-FFF2-40B4-BE49-F238E27FC236}">
                <a16:creationId xmlns:a16="http://schemas.microsoft.com/office/drawing/2014/main" id="{6B1A9565-5850-4701-A2D1-69088B8AA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grpSp>
        <p:nvGrpSpPr>
          <p:cNvPr id="27" name="Gruppe 26">
            <a:extLst>
              <a:ext uri="{FF2B5EF4-FFF2-40B4-BE49-F238E27FC236}">
                <a16:creationId xmlns:a16="http://schemas.microsoft.com/office/drawing/2014/main" id="{E1602F6C-BB86-4A00-B537-CF88B17E8A79}"/>
              </a:ext>
            </a:extLst>
          </p:cNvPr>
          <p:cNvGrpSpPr/>
          <p:nvPr/>
        </p:nvGrpSpPr>
        <p:grpSpPr>
          <a:xfrm>
            <a:off x="1578153" y="635651"/>
            <a:ext cx="4141372" cy="584775"/>
            <a:chOff x="197286" y="1690410"/>
            <a:chExt cx="4141372" cy="584775"/>
          </a:xfrm>
        </p:grpSpPr>
        <p:sp>
          <p:nvSpPr>
            <p:cNvPr id="28" name="Tekstfelt 27">
              <a:extLst>
                <a:ext uri="{FF2B5EF4-FFF2-40B4-BE49-F238E27FC236}">
                  <a16:creationId xmlns:a16="http://schemas.microsoft.com/office/drawing/2014/main" id="{B4405410-942C-421A-8F7B-8AE8989BDE5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02</a:t>
              </a:r>
            </a:p>
          </p:txBody>
        </p:sp>
        <p:sp>
          <p:nvSpPr>
            <p:cNvPr id="30" name="Tekstfelt 29">
              <a:extLst>
                <a:ext uri="{FF2B5EF4-FFF2-40B4-BE49-F238E27FC236}">
                  <a16:creationId xmlns:a16="http://schemas.microsoft.com/office/drawing/2014/main" id="{9E48A4E5-707B-428E-9F88-1F33EE24AF31}"/>
                </a:ext>
              </a:extLst>
            </p:cNvPr>
            <p:cNvSpPr txBox="1"/>
            <p:nvPr/>
          </p:nvSpPr>
          <p:spPr>
            <a:xfrm>
              <a:off x="1011144" y="1750525"/>
              <a:ext cx="3327514" cy="523220"/>
            </a:xfrm>
            <a:prstGeom prst="rect">
              <a:avLst/>
            </a:prstGeom>
            <a:noFill/>
          </p:spPr>
          <p:txBody>
            <a:bodyPr wrap="square" rtlCol="0">
              <a:spAutoFit/>
            </a:bodyPr>
            <a:lstStyle/>
            <a:p>
              <a:r>
                <a:rPr lang="da-DK" sz="1400" dirty="0"/>
                <a:t>Prioritér den arbejdsmarkedspolitiske kommunale indsats </a:t>
              </a:r>
            </a:p>
          </p:txBody>
        </p:sp>
        <p:cxnSp>
          <p:nvCxnSpPr>
            <p:cNvPr id="33" name="Lige forbindelse 32">
              <a:extLst>
                <a:ext uri="{FF2B5EF4-FFF2-40B4-BE49-F238E27FC236}">
                  <a16:creationId xmlns:a16="http://schemas.microsoft.com/office/drawing/2014/main" id="{9F697BBB-61E5-44BD-BA80-D89CBA793745}"/>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18" name="Afrundet rektangel 18">
            <a:extLst>
              <a:ext uri="{FF2B5EF4-FFF2-40B4-BE49-F238E27FC236}">
                <a16:creationId xmlns:a16="http://schemas.microsoft.com/office/drawing/2014/main" id="{CC0405A8-135E-4130-928C-EF8B505586AA}"/>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A400A098-FB68-452C-A998-9589AE0475DE}"/>
              </a:ext>
            </a:extLst>
          </p:cNvPr>
          <p:cNvSpPr/>
          <p:nvPr/>
        </p:nvSpPr>
        <p:spPr>
          <a:xfrm>
            <a:off x="7374900" y="2551367"/>
            <a:ext cx="3336448" cy="3170099"/>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Vælg investeringsvejen og vær med til at sikre en stærkere prioritering og investering i beskæftigelsespolitikken.</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Sammentænk de ressourcer, der er tilgængelige i beskæftigelsesindsatsen bedre. Danmark er dækket af dygtige a-kasser, der kender fag og branche for deres forsikrede medlemmer.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Samarbejde mellem a-kasser og jobcentre lokalt og regionalt er helt oplagt. Det er til gavn for alle – og særligt de ledige.</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Når flere flygtninge og indvandrere skal i fuldtidsaktivering, så læg vægt på uddannelse og opkvalificering frem for nyttesløs virksomhedspraktik og nytteindsats.</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Lær af de gode eksempler.</a:t>
            </a:r>
          </a:p>
        </p:txBody>
      </p:sp>
      <p:sp>
        <p:nvSpPr>
          <p:cNvPr id="21" name="Rektangel 20">
            <a:extLst>
              <a:ext uri="{FF2B5EF4-FFF2-40B4-BE49-F238E27FC236}">
                <a16:creationId xmlns:a16="http://schemas.microsoft.com/office/drawing/2014/main" id="{19703A62-E839-4E35-9B18-A445C8A4DBAC}"/>
              </a:ext>
            </a:extLst>
          </p:cNvPr>
          <p:cNvSpPr/>
          <p:nvPr/>
        </p:nvSpPr>
        <p:spPr>
          <a:xfrm>
            <a:off x="306140" y="2554587"/>
            <a:ext cx="6912768" cy="3743907"/>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ktangel 22">
            <a:extLst>
              <a:ext uri="{FF2B5EF4-FFF2-40B4-BE49-F238E27FC236}">
                <a16:creationId xmlns:a16="http://schemas.microsoft.com/office/drawing/2014/main" id="{8C8D38D2-72A1-4333-85D5-54AB0054AAF8}"/>
              </a:ext>
            </a:extLst>
          </p:cNvPr>
          <p:cNvSpPr/>
          <p:nvPr/>
        </p:nvSpPr>
        <p:spPr>
          <a:xfrm>
            <a:off x="905307" y="2656825"/>
            <a:ext cx="5881553" cy="3600986"/>
          </a:xfrm>
          <a:prstGeom prst="rect">
            <a:avLst/>
          </a:prstGeom>
        </p:spPr>
        <p:txBody>
          <a:bodyPr wrap="square">
            <a:spAutoFit/>
          </a:bodyPr>
          <a:lstStyle/>
          <a:p>
            <a:pPr defTabSz="457200" fontAlgn="auto">
              <a:spcBef>
                <a:spcPts val="0"/>
              </a:spcBef>
              <a:spcAft>
                <a:spcPts val="0"/>
              </a:spcAft>
            </a:pP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CASE: ”HJØRRINGMODELLEN”</a:t>
            </a:r>
          </a:p>
          <a:p>
            <a:pP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Hjørring kommune har siden 2015 investeret målrettet i beskæftigelsesindsatsen, og som led heri har de ansat flere sundhedsfaglige medarbejdere, mentorer, beskæftigelsesmedarbejdere og virksomhedskonsulenter.</a:t>
            </a:r>
          </a:p>
          <a:p>
            <a:pPr defTabSz="457200" fontAlgn="auto">
              <a:spcBef>
                <a:spcPts val="0"/>
              </a:spcBef>
              <a:spcAft>
                <a:spcPts val="0"/>
              </a:spcAft>
            </a:pPr>
            <a:endPar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endParaRPr>
          </a:p>
          <a:p>
            <a:pP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Hvis en borger vurderes at være i risiko for længerevarende offentlig forsørgelse, visiteres han/hun til et tværfagligt team direkte efter første samtale med den koordinerende sagsbehandler.</a:t>
            </a:r>
          </a:p>
          <a:p>
            <a:pPr defTabSz="457200" fontAlgn="auto">
              <a:spcBef>
                <a:spcPts val="0"/>
              </a:spcBef>
              <a:spcAft>
                <a:spcPts val="0"/>
              </a:spcAft>
            </a:pPr>
            <a:endPar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endParaRPr>
          </a:p>
          <a:p>
            <a:pP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Dette har resulteret i, at </a:t>
            </a: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antallet af sager pr. medarbejder på kontanthjælpsområdet er nedsat fra mere end </a:t>
            </a:r>
            <a:r>
              <a:rPr lang="da-DK" sz="20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80 til 40 </a:t>
            </a: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sager i gennemsnit.</a:t>
            </a:r>
          </a:p>
        </p:txBody>
      </p:sp>
      <p:sp>
        <p:nvSpPr>
          <p:cNvPr id="24" name="Rektangel 23">
            <a:extLst>
              <a:ext uri="{FF2B5EF4-FFF2-40B4-BE49-F238E27FC236}">
                <a16:creationId xmlns:a16="http://schemas.microsoft.com/office/drawing/2014/main" id="{5088779D-DE3F-43A8-944B-81005875A715}"/>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26" name="Lige forbindelse 25">
            <a:extLst>
              <a:ext uri="{FF2B5EF4-FFF2-40B4-BE49-F238E27FC236}">
                <a16:creationId xmlns:a16="http://schemas.microsoft.com/office/drawing/2014/main" id="{6EC443DC-101F-4A18-A97D-C305D307F434}"/>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252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https://stemforfaellesskabet.dk/wp-content/uploads/sites/7/2021/04/20201211-farve-7.jpg">
            <a:extLst>
              <a:ext uri="{FF2B5EF4-FFF2-40B4-BE49-F238E27FC236}">
                <a16:creationId xmlns:a16="http://schemas.microsoft.com/office/drawing/2014/main" id="{EEB1DCF8-934F-4B27-9F9D-801A93C20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42" r="4689"/>
          <a:stretch/>
        </p:blipFill>
        <p:spPr bwMode="auto">
          <a:xfrm>
            <a:off x="0" y="1399683"/>
            <a:ext cx="10709602" cy="5828447"/>
          </a:xfrm>
          <a:prstGeom prst="rect">
            <a:avLst/>
          </a:prstGeom>
          <a:noFill/>
          <a:extLst>
            <a:ext uri="{909E8E84-426E-40DD-AFC4-6F175D3DCCD1}">
              <a14:hiddenFill xmlns:a14="http://schemas.microsoft.com/office/drawing/2010/main">
                <a:solidFill>
                  <a:srgbClr val="FFFFFF"/>
                </a:solidFill>
              </a14:hiddenFill>
            </a:ext>
          </a:extLst>
        </p:spPr>
      </p:pic>
      <p:sp>
        <p:nvSpPr>
          <p:cNvPr id="74" name="Rektangel 73">
            <a:extLst>
              <a:ext uri="{FF2B5EF4-FFF2-40B4-BE49-F238E27FC236}">
                <a16:creationId xmlns:a16="http://schemas.microsoft.com/office/drawing/2014/main" id="{48ADBDC4-26F9-4589-BC30-DF43B214ABF6}"/>
              </a:ext>
            </a:extLst>
          </p:cNvPr>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grpSp>
        <p:nvGrpSpPr>
          <p:cNvPr id="75" name="Gruppe 74">
            <a:extLst>
              <a:ext uri="{FF2B5EF4-FFF2-40B4-BE49-F238E27FC236}">
                <a16:creationId xmlns:a16="http://schemas.microsoft.com/office/drawing/2014/main" id="{1EE1EE49-5144-46D0-A7B3-9630E2EEEA0A}"/>
              </a:ext>
            </a:extLst>
          </p:cNvPr>
          <p:cNvGrpSpPr/>
          <p:nvPr/>
        </p:nvGrpSpPr>
        <p:grpSpPr>
          <a:xfrm>
            <a:off x="1550290" y="637860"/>
            <a:ext cx="4141372" cy="584775"/>
            <a:chOff x="197286" y="1690410"/>
            <a:chExt cx="4141372" cy="584775"/>
          </a:xfrm>
        </p:grpSpPr>
        <p:sp>
          <p:nvSpPr>
            <p:cNvPr id="76" name="Tekstfelt 75">
              <a:extLst>
                <a:ext uri="{FF2B5EF4-FFF2-40B4-BE49-F238E27FC236}">
                  <a16:creationId xmlns:a16="http://schemas.microsoft.com/office/drawing/2014/main" id="{CABDAE53-53B9-4F24-8983-991E616AAF2A}"/>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03</a:t>
              </a:r>
            </a:p>
          </p:txBody>
        </p:sp>
        <p:sp>
          <p:nvSpPr>
            <p:cNvPr id="77" name="Tekstfelt 76">
              <a:extLst>
                <a:ext uri="{FF2B5EF4-FFF2-40B4-BE49-F238E27FC236}">
                  <a16:creationId xmlns:a16="http://schemas.microsoft.com/office/drawing/2014/main" id="{BBB700DA-FFD9-42F7-96EF-5A70316ABC31}"/>
                </a:ext>
              </a:extLst>
            </p:cNvPr>
            <p:cNvSpPr txBox="1"/>
            <p:nvPr/>
          </p:nvSpPr>
          <p:spPr>
            <a:xfrm>
              <a:off x="1011144" y="1750525"/>
              <a:ext cx="3327514" cy="523220"/>
            </a:xfrm>
            <a:prstGeom prst="rect">
              <a:avLst/>
            </a:prstGeom>
            <a:noFill/>
          </p:spPr>
          <p:txBody>
            <a:bodyPr wrap="square" rtlCol="0">
              <a:spAutoFit/>
            </a:bodyPr>
            <a:lstStyle/>
            <a:p>
              <a:r>
                <a:rPr lang="da-DK" sz="1400" dirty="0"/>
                <a:t>Styrk indsatsen for de unge, der står udenfor systemet</a:t>
              </a:r>
            </a:p>
          </p:txBody>
        </p:sp>
        <p:cxnSp>
          <p:nvCxnSpPr>
            <p:cNvPr id="78" name="Lige forbindelse 77">
              <a:extLst>
                <a:ext uri="{FF2B5EF4-FFF2-40B4-BE49-F238E27FC236}">
                  <a16:creationId xmlns:a16="http://schemas.microsoft.com/office/drawing/2014/main" id="{BB4CEB54-C858-46F6-B9FB-FF96E10EABDD}"/>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79" name="Billede 78">
            <a:extLst>
              <a:ext uri="{FF2B5EF4-FFF2-40B4-BE49-F238E27FC236}">
                <a16:creationId xmlns:a16="http://schemas.microsoft.com/office/drawing/2014/main" id="{333927F9-F899-4D62-A3D6-50422D6FF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sp>
        <p:nvSpPr>
          <p:cNvPr id="54" name="Rektangel 53">
            <a:extLst>
              <a:ext uri="{FF2B5EF4-FFF2-40B4-BE49-F238E27FC236}">
                <a16:creationId xmlns:a16="http://schemas.microsoft.com/office/drawing/2014/main" id="{590597BB-86A2-419E-8F13-DB985133F6A8}"/>
              </a:ext>
            </a:extLst>
          </p:cNvPr>
          <p:cNvSpPr/>
          <p:nvPr/>
        </p:nvSpPr>
        <p:spPr>
          <a:xfrm>
            <a:off x="306140" y="3016263"/>
            <a:ext cx="10062070"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Tekstfelt 54">
            <a:extLst>
              <a:ext uri="{FF2B5EF4-FFF2-40B4-BE49-F238E27FC236}">
                <a16:creationId xmlns:a16="http://schemas.microsoft.com/office/drawing/2014/main" id="{D0480BC8-C1E1-4388-B25F-8C1586307B17}"/>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56" name="Tekstfelt 55">
            <a:extLst>
              <a:ext uri="{FF2B5EF4-FFF2-40B4-BE49-F238E27FC236}">
                <a16:creationId xmlns:a16="http://schemas.microsoft.com/office/drawing/2014/main" id="{F9C42D1E-6D6A-4E00-923C-A2B4E5DD8BAE}"/>
              </a:ext>
            </a:extLst>
          </p:cNvPr>
          <p:cNvSpPr txBox="1"/>
          <p:nvPr/>
        </p:nvSpPr>
        <p:spPr>
          <a:xfrm>
            <a:off x="954212" y="3780631"/>
            <a:ext cx="2088231" cy="646331"/>
          </a:xfrm>
          <a:prstGeom prst="rect">
            <a:avLst/>
          </a:prstGeom>
          <a:noFill/>
        </p:spPr>
        <p:txBody>
          <a:bodyPr wrap="square" rtlCol="0">
            <a:spAutoFit/>
          </a:bodyPr>
          <a:lstStyle/>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105.000</a:t>
            </a:r>
          </a:p>
        </p:txBody>
      </p:sp>
      <p:sp>
        <p:nvSpPr>
          <p:cNvPr id="57" name="Rektangel 56">
            <a:extLst>
              <a:ext uri="{FF2B5EF4-FFF2-40B4-BE49-F238E27FC236}">
                <a16:creationId xmlns:a16="http://schemas.microsoft.com/office/drawing/2014/main" id="{DB7CB8C7-0582-4A85-83B7-4B9BCA293429}"/>
              </a:ext>
            </a:extLst>
          </p:cNvPr>
          <p:cNvSpPr/>
          <p:nvPr/>
        </p:nvSpPr>
        <p:spPr>
          <a:xfrm>
            <a:off x="795215" y="4381733"/>
            <a:ext cx="2421185" cy="1323439"/>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unge mellem 15 og 29 år var hverken i beskæftigelse eller i gang med en uddannelse i 2018</a:t>
            </a:r>
          </a:p>
        </p:txBody>
      </p:sp>
      <p:sp>
        <p:nvSpPr>
          <p:cNvPr id="64" name="Tekstfelt 63">
            <a:extLst>
              <a:ext uri="{FF2B5EF4-FFF2-40B4-BE49-F238E27FC236}">
                <a16:creationId xmlns:a16="http://schemas.microsoft.com/office/drawing/2014/main" id="{4A3B95DD-4530-4F1C-8AD8-A93E0F34AB6E}"/>
              </a:ext>
            </a:extLst>
          </p:cNvPr>
          <p:cNvSpPr txBox="1"/>
          <p:nvPr/>
        </p:nvSpPr>
        <p:spPr>
          <a:xfrm>
            <a:off x="3948159" y="3780631"/>
            <a:ext cx="2088231" cy="646331"/>
          </a:xfrm>
          <a:prstGeom prst="rect">
            <a:avLst/>
          </a:prstGeom>
          <a:noFill/>
        </p:spPr>
        <p:txBody>
          <a:bodyPr wrap="square" rtlCol="0">
            <a:spAutoFit/>
          </a:bodyPr>
          <a:lstStyle/>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2 ud af 3 </a:t>
            </a:r>
          </a:p>
        </p:txBody>
      </p:sp>
      <p:sp>
        <p:nvSpPr>
          <p:cNvPr id="65" name="Rektangel 64">
            <a:extLst>
              <a:ext uri="{FF2B5EF4-FFF2-40B4-BE49-F238E27FC236}">
                <a16:creationId xmlns:a16="http://schemas.microsoft.com/office/drawing/2014/main" id="{4F4EAFA2-8D66-498B-A638-8E2AD5A73E15}"/>
              </a:ext>
            </a:extLst>
          </p:cNvPr>
          <p:cNvSpPr/>
          <p:nvPr/>
        </p:nvSpPr>
        <p:spPr>
          <a:xfrm>
            <a:off x="3789162" y="4381733"/>
            <a:ext cx="2421185" cy="1569660"/>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disse unge havde heller ikke været beskæftiget eller i gang med en uddannelse et halvt år før</a:t>
            </a:r>
          </a:p>
        </p:txBody>
      </p:sp>
      <p:sp>
        <p:nvSpPr>
          <p:cNvPr id="66" name="Tekstfelt 65">
            <a:extLst>
              <a:ext uri="{FF2B5EF4-FFF2-40B4-BE49-F238E27FC236}">
                <a16:creationId xmlns:a16="http://schemas.microsoft.com/office/drawing/2014/main" id="{E98BA32C-9E4B-4A76-9EEE-8F1D30D9D067}"/>
              </a:ext>
            </a:extLst>
          </p:cNvPr>
          <p:cNvSpPr txBox="1"/>
          <p:nvPr/>
        </p:nvSpPr>
        <p:spPr>
          <a:xfrm>
            <a:off x="7084278" y="3780631"/>
            <a:ext cx="2088231" cy="646331"/>
          </a:xfrm>
          <a:prstGeom prst="rect">
            <a:avLst/>
          </a:prstGeom>
          <a:noFill/>
        </p:spPr>
        <p:txBody>
          <a:bodyPr wrap="square" rtlCol="0">
            <a:spAutoFit/>
          </a:bodyPr>
          <a:lstStyle/>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 ud af 4 </a:t>
            </a:r>
          </a:p>
        </p:txBody>
      </p:sp>
      <p:sp>
        <p:nvSpPr>
          <p:cNvPr id="67" name="Rektangel 66">
            <a:extLst>
              <a:ext uri="{FF2B5EF4-FFF2-40B4-BE49-F238E27FC236}">
                <a16:creationId xmlns:a16="http://schemas.microsoft.com/office/drawing/2014/main" id="{D9C7763D-5BAE-443E-A77A-3D0EDBC009A3}"/>
              </a:ext>
            </a:extLst>
          </p:cNvPr>
          <p:cNvSpPr/>
          <p:nvPr/>
        </p:nvSpPr>
        <p:spPr>
          <a:xfrm>
            <a:off x="6925281" y="4381733"/>
            <a:ext cx="2421185" cy="1323439"/>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havde ikke været beskæftiget eller i gang med en uddannelse i de forudgående 2 år</a:t>
            </a:r>
          </a:p>
        </p:txBody>
      </p:sp>
    </p:spTree>
    <p:extLst>
      <p:ext uri="{BB962C8B-B14F-4D97-AF65-F5344CB8AC3E}">
        <p14:creationId xmlns:p14="http://schemas.microsoft.com/office/powerpoint/2010/main" val="45224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4" descr="https://stemforfaellesskabet.dk/wp-content/uploads/sites/7/2021/04/20201211-farve-7.jpg">
            <a:extLst>
              <a:ext uri="{FF2B5EF4-FFF2-40B4-BE49-F238E27FC236}">
                <a16:creationId xmlns:a16="http://schemas.microsoft.com/office/drawing/2014/main" id="{34756F60-A30D-4279-AD81-18B59AD19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42" r="4689"/>
          <a:stretch/>
        </p:blipFill>
        <p:spPr bwMode="auto">
          <a:xfrm>
            <a:off x="0" y="1399683"/>
            <a:ext cx="10709602" cy="5828447"/>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a:extLst>
              <a:ext uri="{FF2B5EF4-FFF2-40B4-BE49-F238E27FC236}">
                <a16:creationId xmlns:a16="http://schemas.microsoft.com/office/drawing/2014/main" id="{F88A5C10-2D18-487F-8787-A28B84C76974}"/>
              </a:ext>
            </a:extLst>
          </p:cNvPr>
          <p:cNvSpPr/>
          <p:nvPr/>
        </p:nvSpPr>
        <p:spPr>
          <a:xfrm>
            <a:off x="197651" y="2399655"/>
            <a:ext cx="6977151" cy="3929192"/>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ItalianPlateNo2Expanded-Regular" panose="020B0505000000020004" pitchFamily="34" charset="0"/>
            </a:endParaRPr>
          </a:p>
        </p:txBody>
      </p:sp>
      <p:sp>
        <p:nvSpPr>
          <p:cNvPr id="17" name="Rektangel 16">
            <a:extLst>
              <a:ext uri="{FF2B5EF4-FFF2-40B4-BE49-F238E27FC236}">
                <a16:creationId xmlns:a16="http://schemas.microsoft.com/office/drawing/2014/main" id="{ECF11437-DB07-4F74-90A5-BE355210E165}"/>
              </a:ext>
            </a:extLst>
          </p:cNvPr>
          <p:cNvSpPr/>
          <p:nvPr/>
        </p:nvSpPr>
        <p:spPr>
          <a:xfrm>
            <a:off x="348458" y="3316187"/>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18" name="Rektangel 17">
            <a:extLst>
              <a:ext uri="{FF2B5EF4-FFF2-40B4-BE49-F238E27FC236}">
                <a16:creationId xmlns:a16="http://schemas.microsoft.com/office/drawing/2014/main" id="{C73599DD-CF44-4B39-ABA9-CCD794E8FAF8}"/>
              </a:ext>
            </a:extLst>
          </p:cNvPr>
          <p:cNvSpPr/>
          <p:nvPr/>
        </p:nvSpPr>
        <p:spPr>
          <a:xfrm>
            <a:off x="348458" y="3741810"/>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21" name="Rektangel 20">
            <a:extLst>
              <a:ext uri="{FF2B5EF4-FFF2-40B4-BE49-F238E27FC236}">
                <a16:creationId xmlns:a16="http://schemas.microsoft.com/office/drawing/2014/main" id="{8852C565-506A-4D8D-BE09-DEDD050A0132}"/>
              </a:ext>
            </a:extLst>
          </p:cNvPr>
          <p:cNvSpPr/>
          <p:nvPr/>
        </p:nvSpPr>
        <p:spPr>
          <a:xfrm>
            <a:off x="348458" y="416743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23" name="Rektangel 22">
            <a:extLst>
              <a:ext uri="{FF2B5EF4-FFF2-40B4-BE49-F238E27FC236}">
                <a16:creationId xmlns:a16="http://schemas.microsoft.com/office/drawing/2014/main" id="{A9582AE9-982A-47AD-82E8-7D17A5487176}"/>
              </a:ext>
            </a:extLst>
          </p:cNvPr>
          <p:cNvSpPr/>
          <p:nvPr/>
        </p:nvSpPr>
        <p:spPr>
          <a:xfrm>
            <a:off x="348458" y="4593056"/>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24" name="Rektangel 23">
            <a:extLst>
              <a:ext uri="{FF2B5EF4-FFF2-40B4-BE49-F238E27FC236}">
                <a16:creationId xmlns:a16="http://schemas.microsoft.com/office/drawing/2014/main" id="{EB5BD9CA-A640-41CD-9192-C27DCC798D8F}"/>
              </a:ext>
            </a:extLst>
          </p:cNvPr>
          <p:cNvSpPr/>
          <p:nvPr/>
        </p:nvSpPr>
        <p:spPr>
          <a:xfrm>
            <a:off x="1833735" y="2541670"/>
            <a:ext cx="1568750" cy="553998"/>
          </a:xfrm>
          <a:prstGeom prst="rect">
            <a:avLst/>
          </a:prstGeom>
        </p:spPr>
        <p:txBody>
          <a:bodyPr wrap="square">
            <a:spAutoFit/>
          </a:bodyPr>
          <a:lstStyle/>
          <a:p>
            <a:pPr lvl="0" algn="ctr"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Antal unge (15-29) uden hverken job eller uddannelse</a:t>
            </a:r>
          </a:p>
        </p:txBody>
      </p:sp>
      <p:sp>
        <p:nvSpPr>
          <p:cNvPr id="28" name="Rektangel 27">
            <a:extLst>
              <a:ext uri="{FF2B5EF4-FFF2-40B4-BE49-F238E27FC236}">
                <a16:creationId xmlns:a16="http://schemas.microsoft.com/office/drawing/2014/main" id="{5ED01DC9-8CB6-405E-B66E-93D80C5DF12A}"/>
              </a:ext>
            </a:extLst>
          </p:cNvPr>
          <p:cNvSpPr/>
          <p:nvPr/>
        </p:nvSpPr>
        <p:spPr>
          <a:xfrm>
            <a:off x="348458" y="5018679"/>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30" name="Rektangel 29">
            <a:extLst>
              <a:ext uri="{FF2B5EF4-FFF2-40B4-BE49-F238E27FC236}">
                <a16:creationId xmlns:a16="http://schemas.microsoft.com/office/drawing/2014/main" id="{FBC4F7F7-A034-4C79-8461-CF29794D7D75}"/>
              </a:ext>
            </a:extLst>
          </p:cNvPr>
          <p:cNvSpPr/>
          <p:nvPr/>
        </p:nvSpPr>
        <p:spPr>
          <a:xfrm>
            <a:off x="348458" y="5444302"/>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33" name="Rektangel 32">
            <a:extLst>
              <a:ext uri="{FF2B5EF4-FFF2-40B4-BE49-F238E27FC236}">
                <a16:creationId xmlns:a16="http://schemas.microsoft.com/office/drawing/2014/main" id="{CD0C7781-D09D-4765-8EFE-5093F3316EA3}"/>
              </a:ext>
            </a:extLst>
          </p:cNvPr>
          <p:cNvSpPr/>
          <p:nvPr/>
        </p:nvSpPr>
        <p:spPr>
          <a:xfrm>
            <a:off x="348458" y="586992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cxnSp>
        <p:nvCxnSpPr>
          <p:cNvPr id="35" name="Lige forbindelse 34">
            <a:extLst>
              <a:ext uri="{FF2B5EF4-FFF2-40B4-BE49-F238E27FC236}">
                <a16:creationId xmlns:a16="http://schemas.microsoft.com/office/drawing/2014/main" id="{CAF7B45C-B676-4EEB-87CA-BB10E604D762}"/>
              </a:ext>
            </a:extLst>
          </p:cNvPr>
          <p:cNvCxnSpPr/>
          <p:nvPr/>
        </p:nvCxnSpPr>
        <p:spPr bwMode="auto">
          <a:xfrm>
            <a:off x="197651" y="3231638"/>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B9FEB5FA-4932-4891-A101-D5EC828E91FB}"/>
              </a:ext>
            </a:extLst>
          </p:cNvPr>
          <p:cNvCxnSpPr/>
          <p:nvPr/>
        </p:nvCxnSpPr>
        <p:spPr bwMode="auto">
          <a:xfrm>
            <a:off x="197651" y="3657987"/>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Lige forbindelse 36">
            <a:extLst>
              <a:ext uri="{FF2B5EF4-FFF2-40B4-BE49-F238E27FC236}">
                <a16:creationId xmlns:a16="http://schemas.microsoft.com/office/drawing/2014/main" id="{69B85702-8005-47A4-841F-D7444A6712B3}"/>
              </a:ext>
            </a:extLst>
          </p:cNvPr>
          <p:cNvCxnSpPr/>
          <p:nvPr/>
        </p:nvCxnSpPr>
        <p:spPr bwMode="auto">
          <a:xfrm>
            <a:off x="197651" y="4084336"/>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Lige forbindelse 37">
            <a:extLst>
              <a:ext uri="{FF2B5EF4-FFF2-40B4-BE49-F238E27FC236}">
                <a16:creationId xmlns:a16="http://schemas.microsoft.com/office/drawing/2014/main" id="{53A0720E-414D-4DB5-AAB5-EEB77ACCD64C}"/>
              </a:ext>
            </a:extLst>
          </p:cNvPr>
          <p:cNvCxnSpPr/>
          <p:nvPr/>
        </p:nvCxnSpPr>
        <p:spPr bwMode="auto">
          <a:xfrm>
            <a:off x="197651" y="4510685"/>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17A191DF-5A14-4364-882E-CB8B605B31BC}"/>
              </a:ext>
            </a:extLst>
          </p:cNvPr>
          <p:cNvCxnSpPr/>
          <p:nvPr/>
        </p:nvCxnSpPr>
        <p:spPr bwMode="auto">
          <a:xfrm>
            <a:off x="197651" y="4937034"/>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8EF2A350-091A-4A84-BCD1-CD97571500DC}"/>
              </a:ext>
            </a:extLst>
          </p:cNvPr>
          <p:cNvCxnSpPr/>
          <p:nvPr/>
        </p:nvCxnSpPr>
        <p:spPr bwMode="auto">
          <a:xfrm>
            <a:off x="197651" y="5363383"/>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D17A0A53-E60B-4E17-9E72-B181EC04A7BB}"/>
              </a:ext>
            </a:extLst>
          </p:cNvPr>
          <p:cNvCxnSpPr/>
          <p:nvPr/>
        </p:nvCxnSpPr>
        <p:spPr bwMode="auto">
          <a:xfrm>
            <a:off x="197651" y="5789732"/>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384FA80D-DC0B-4405-8C7E-75EF39EB20DC}"/>
              </a:ext>
            </a:extLst>
          </p:cNvPr>
          <p:cNvCxnSpPr/>
          <p:nvPr/>
        </p:nvCxnSpPr>
        <p:spPr bwMode="auto">
          <a:xfrm>
            <a:off x="197651" y="6216079"/>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ktangel 46">
            <a:extLst>
              <a:ext uri="{FF2B5EF4-FFF2-40B4-BE49-F238E27FC236}">
                <a16:creationId xmlns:a16="http://schemas.microsoft.com/office/drawing/2014/main" id="{E9824B85-01DB-46FD-BCC5-025E69FB8257}"/>
              </a:ext>
            </a:extLst>
          </p:cNvPr>
          <p:cNvSpPr/>
          <p:nvPr/>
        </p:nvSpPr>
        <p:spPr>
          <a:xfrm>
            <a:off x="1934033"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48" name="Rektangel 47">
            <a:extLst>
              <a:ext uri="{FF2B5EF4-FFF2-40B4-BE49-F238E27FC236}">
                <a16:creationId xmlns:a16="http://schemas.microsoft.com/office/drawing/2014/main" id="{276AFB96-F36E-4852-BD29-BE5168B11A6A}"/>
              </a:ext>
            </a:extLst>
          </p:cNvPr>
          <p:cNvSpPr/>
          <p:nvPr/>
        </p:nvSpPr>
        <p:spPr>
          <a:xfrm>
            <a:off x="1934033"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49" name="Rektangel 48">
            <a:extLst>
              <a:ext uri="{FF2B5EF4-FFF2-40B4-BE49-F238E27FC236}">
                <a16:creationId xmlns:a16="http://schemas.microsoft.com/office/drawing/2014/main" id="{BD995AC3-4593-470D-A5C1-E9720CF6E211}"/>
              </a:ext>
            </a:extLst>
          </p:cNvPr>
          <p:cNvSpPr/>
          <p:nvPr/>
        </p:nvSpPr>
        <p:spPr>
          <a:xfrm>
            <a:off x="1934033"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50" name="Rektangel 49">
            <a:extLst>
              <a:ext uri="{FF2B5EF4-FFF2-40B4-BE49-F238E27FC236}">
                <a16:creationId xmlns:a16="http://schemas.microsoft.com/office/drawing/2014/main" id="{8708FBCF-6BEA-44F4-9B4C-91035B7F5871}"/>
              </a:ext>
            </a:extLst>
          </p:cNvPr>
          <p:cNvSpPr/>
          <p:nvPr/>
        </p:nvSpPr>
        <p:spPr>
          <a:xfrm>
            <a:off x="1934033"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51" name="Rektangel 50">
            <a:extLst>
              <a:ext uri="{FF2B5EF4-FFF2-40B4-BE49-F238E27FC236}">
                <a16:creationId xmlns:a16="http://schemas.microsoft.com/office/drawing/2014/main" id="{D673AEED-EEA0-40A9-AF61-7633FC960A5E}"/>
              </a:ext>
            </a:extLst>
          </p:cNvPr>
          <p:cNvSpPr/>
          <p:nvPr/>
        </p:nvSpPr>
        <p:spPr>
          <a:xfrm>
            <a:off x="1934033"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52" name="Rektangel 51">
            <a:extLst>
              <a:ext uri="{FF2B5EF4-FFF2-40B4-BE49-F238E27FC236}">
                <a16:creationId xmlns:a16="http://schemas.microsoft.com/office/drawing/2014/main" id="{B0E015BE-1631-45B6-BEBA-D5DE59911C5B}"/>
              </a:ext>
            </a:extLst>
          </p:cNvPr>
          <p:cNvSpPr/>
          <p:nvPr/>
        </p:nvSpPr>
        <p:spPr>
          <a:xfrm>
            <a:off x="1934033"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53" name="Rektangel 52">
            <a:extLst>
              <a:ext uri="{FF2B5EF4-FFF2-40B4-BE49-F238E27FC236}">
                <a16:creationId xmlns:a16="http://schemas.microsoft.com/office/drawing/2014/main" id="{957AD6C7-890F-42B6-B24C-F7A1076D5DDC}"/>
              </a:ext>
            </a:extLst>
          </p:cNvPr>
          <p:cNvSpPr/>
          <p:nvPr/>
        </p:nvSpPr>
        <p:spPr>
          <a:xfrm>
            <a:off x="1934033"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68" name="Afrundet rektangel 18">
            <a:extLst>
              <a:ext uri="{FF2B5EF4-FFF2-40B4-BE49-F238E27FC236}">
                <a16:creationId xmlns:a16="http://schemas.microsoft.com/office/drawing/2014/main" id="{25B914AD-E615-4BCC-AFE7-20402F3B141F}"/>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ktangel 69">
            <a:extLst>
              <a:ext uri="{FF2B5EF4-FFF2-40B4-BE49-F238E27FC236}">
                <a16:creationId xmlns:a16="http://schemas.microsoft.com/office/drawing/2014/main" id="{A9C1DBA1-CE64-4F19-B91D-63C8C695C604}"/>
              </a:ext>
            </a:extLst>
          </p:cNvPr>
          <p:cNvSpPr/>
          <p:nvPr/>
        </p:nvSpPr>
        <p:spPr>
          <a:xfrm>
            <a:off x="7374900" y="2424367"/>
            <a:ext cx="3336448" cy="3016210"/>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Ingen unge under 25 år bør gå ledige i mere end et halvt år uden at blive tilbudt uddannelse eller job – andet kan vi ikke være bekendt! </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Kommunen skal have fokus på de unge med en indsats, der hænger sammen på tværs af de kommunale forvaltninger.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Den parallelle tværfaglige indsats skal skræddersyes til den enkelte og have fokus på job, helbred, uddannelse og den sociale situation den unge er i.</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Der skal være et særligt fokus på at give de unge flere muligheder ved at styrke den forberedende grunduddannelse (FGU).</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1" name="Tekstfelt 70">
            <a:extLst>
              <a:ext uri="{FF2B5EF4-FFF2-40B4-BE49-F238E27FC236}">
                <a16:creationId xmlns:a16="http://schemas.microsoft.com/office/drawing/2014/main" id="{C6E9DF36-ADD3-4135-A2D5-F8521A16300F}"/>
              </a:ext>
            </a:extLst>
          </p:cNvPr>
          <p:cNvSpPr txBox="1"/>
          <p:nvPr/>
        </p:nvSpPr>
        <p:spPr>
          <a:xfrm>
            <a:off x="209076" y="2730533"/>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FAKTA LOKALT</a:t>
            </a:r>
          </a:p>
        </p:txBody>
      </p:sp>
      <p:sp>
        <p:nvSpPr>
          <p:cNvPr id="74" name="Rektangel 73">
            <a:extLst>
              <a:ext uri="{FF2B5EF4-FFF2-40B4-BE49-F238E27FC236}">
                <a16:creationId xmlns:a16="http://schemas.microsoft.com/office/drawing/2014/main" id="{48ADBDC4-26F9-4589-BC30-DF43B214ABF6}"/>
              </a:ext>
            </a:extLst>
          </p:cNvPr>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pic>
        <p:nvPicPr>
          <p:cNvPr id="79" name="Billede 78">
            <a:extLst>
              <a:ext uri="{FF2B5EF4-FFF2-40B4-BE49-F238E27FC236}">
                <a16:creationId xmlns:a16="http://schemas.microsoft.com/office/drawing/2014/main" id="{333927F9-F899-4D62-A3D6-50422D6FF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grpSp>
        <p:nvGrpSpPr>
          <p:cNvPr id="46" name="Gruppe 45">
            <a:extLst>
              <a:ext uri="{FF2B5EF4-FFF2-40B4-BE49-F238E27FC236}">
                <a16:creationId xmlns:a16="http://schemas.microsoft.com/office/drawing/2014/main" id="{CCAFCD0F-981C-4A07-8AF2-8C8DB85BCF09}"/>
              </a:ext>
            </a:extLst>
          </p:cNvPr>
          <p:cNvGrpSpPr/>
          <p:nvPr/>
        </p:nvGrpSpPr>
        <p:grpSpPr>
          <a:xfrm>
            <a:off x="1550290" y="637860"/>
            <a:ext cx="4141372" cy="584775"/>
            <a:chOff x="197286" y="1690410"/>
            <a:chExt cx="4141372" cy="584775"/>
          </a:xfrm>
        </p:grpSpPr>
        <p:sp>
          <p:nvSpPr>
            <p:cNvPr id="54" name="Tekstfelt 53">
              <a:extLst>
                <a:ext uri="{FF2B5EF4-FFF2-40B4-BE49-F238E27FC236}">
                  <a16:creationId xmlns:a16="http://schemas.microsoft.com/office/drawing/2014/main" id="{D6A5A229-826B-49A0-8974-CDE7152F3FD1}"/>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03</a:t>
              </a:r>
            </a:p>
          </p:txBody>
        </p:sp>
        <p:sp>
          <p:nvSpPr>
            <p:cNvPr id="55" name="Tekstfelt 54">
              <a:extLst>
                <a:ext uri="{FF2B5EF4-FFF2-40B4-BE49-F238E27FC236}">
                  <a16:creationId xmlns:a16="http://schemas.microsoft.com/office/drawing/2014/main" id="{D973E213-E1E3-48DC-86E6-10E5563531ED}"/>
                </a:ext>
              </a:extLst>
            </p:cNvPr>
            <p:cNvSpPr txBox="1"/>
            <p:nvPr/>
          </p:nvSpPr>
          <p:spPr>
            <a:xfrm>
              <a:off x="1011144" y="1750525"/>
              <a:ext cx="3327514" cy="523220"/>
            </a:xfrm>
            <a:prstGeom prst="rect">
              <a:avLst/>
            </a:prstGeom>
            <a:noFill/>
          </p:spPr>
          <p:txBody>
            <a:bodyPr wrap="square" rtlCol="0">
              <a:spAutoFit/>
            </a:bodyPr>
            <a:lstStyle/>
            <a:p>
              <a:r>
                <a:rPr lang="da-DK" sz="1400" dirty="0"/>
                <a:t>Styrk indsatsen for de unge, der står udenfor systemet</a:t>
              </a:r>
            </a:p>
          </p:txBody>
        </p:sp>
        <p:cxnSp>
          <p:nvCxnSpPr>
            <p:cNvPr id="56" name="Lige forbindelse 55">
              <a:extLst>
                <a:ext uri="{FF2B5EF4-FFF2-40B4-BE49-F238E27FC236}">
                  <a16:creationId xmlns:a16="http://schemas.microsoft.com/office/drawing/2014/main" id="{C49B732D-5FF2-4A83-B2D8-08DCF1411B7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57" name="Rektangel 56">
            <a:extLst>
              <a:ext uri="{FF2B5EF4-FFF2-40B4-BE49-F238E27FC236}">
                <a16:creationId xmlns:a16="http://schemas.microsoft.com/office/drawing/2014/main" id="{C988CB83-C1F0-4E62-94DC-5562C5777E84}"/>
              </a:ext>
            </a:extLst>
          </p:cNvPr>
          <p:cNvSpPr/>
          <p:nvPr/>
        </p:nvSpPr>
        <p:spPr>
          <a:xfrm>
            <a:off x="4082653" y="2541670"/>
            <a:ext cx="1609010" cy="553998"/>
          </a:xfrm>
          <a:prstGeom prst="rect">
            <a:avLst/>
          </a:prstGeom>
        </p:spPr>
        <p:txBody>
          <a:bodyPr wrap="square">
            <a:spAutoFit/>
          </a:bodyPr>
          <a:lstStyle/>
          <a:p>
            <a:pPr lvl="0" algn="ctr"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Andel af unge (15-29) uden hverken job eller uddannelse</a:t>
            </a:r>
          </a:p>
        </p:txBody>
      </p:sp>
      <p:sp>
        <p:nvSpPr>
          <p:cNvPr id="58" name="Rektangel 57">
            <a:extLst>
              <a:ext uri="{FF2B5EF4-FFF2-40B4-BE49-F238E27FC236}">
                <a16:creationId xmlns:a16="http://schemas.microsoft.com/office/drawing/2014/main" id="{D49A42B5-73EB-48D3-8E3C-01AD939F4651}"/>
              </a:ext>
            </a:extLst>
          </p:cNvPr>
          <p:cNvSpPr/>
          <p:nvPr/>
        </p:nvSpPr>
        <p:spPr>
          <a:xfrm>
            <a:off x="4203081"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59" name="Rektangel 58">
            <a:extLst>
              <a:ext uri="{FF2B5EF4-FFF2-40B4-BE49-F238E27FC236}">
                <a16:creationId xmlns:a16="http://schemas.microsoft.com/office/drawing/2014/main" id="{002EBF64-18BF-43B5-9BBD-1D755B1C9E21}"/>
              </a:ext>
            </a:extLst>
          </p:cNvPr>
          <p:cNvSpPr/>
          <p:nvPr/>
        </p:nvSpPr>
        <p:spPr>
          <a:xfrm>
            <a:off x="4203081"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60" name="Rektangel 59">
            <a:extLst>
              <a:ext uri="{FF2B5EF4-FFF2-40B4-BE49-F238E27FC236}">
                <a16:creationId xmlns:a16="http://schemas.microsoft.com/office/drawing/2014/main" id="{81570140-EF22-4C92-AB50-A62303A90FA0}"/>
              </a:ext>
            </a:extLst>
          </p:cNvPr>
          <p:cNvSpPr/>
          <p:nvPr/>
        </p:nvSpPr>
        <p:spPr>
          <a:xfrm>
            <a:off x="4203081"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61" name="Rektangel 60">
            <a:extLst>
              <a:ext uri="{FF2B5EF4-FFF2-40B4-BE49-F238E27FC236}">
                <a16:creationId xmlns:a16="http://schemas.microsoft.com/office/drawing/2014/main" id="{12A8787E-6711-4087-AAA2-EBDF7FBC854E}"/>
              </a:ext>
            </a:extLst>
          </p:cNvPr>
          <p:cNvSpPr/>
          <p:nvPr/>
        </p:nvSpPr>
        <p:spPr>
          <a:xfrm>
            <a:off x="4203081"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62" name="Rektangel 61">
            <a:extLst>
              <a:ext uri="{FF2B5EF4-FFF2-40B4-BE49-F238E27FC236}">
                <a16:creationId xmlns:a16="http://schemas.microsoft.com/office/drawing/2014/main" id="{16128992-CCD4-4CFF-9FAE-06D6EA6AF577}"/>
              </a:ext>
            </a:extLst>
          </p:cNvPr>
          <p:cNvSpPr/>
          <p:nvPr/>
        </p:nvSpPr>
        <p:spPr>
          <a:xfrm>
            <a:off x="4203081"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63" name="Rektangel 62">
            <a:extLst>
              <a:ext uri="{FF2B5EF4-FFF2-40B4-BE49-F238E27FC236}">
                <a16:creationId xmlns:a16="http://schemas.microsoft.com/office/drawing/2014/main" id="{BF2E622D-8830-4182-9A89-3126DF85FF88}"/>
              </a:ext>
            </a:extLst>
          </p:cNvPr>
          <p:cNvSpPr/>
          <p:nvPr/>
        </p:nvSpPr>
        <p:spPr>
          <a:xfrm>
            <a:off x="4203081"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64" name="Rektangel 63">
            <a:extLst>
              <a:ext uri="{FF2B5EF4-FFF2-40B4-BE49-F238E27FC236}">
                <a16:creationId xmlns:a16="http://schemas.microsoft.com/office/drawing/2014/main" id="{EB693722-E1D1-40D0-B923-F72AFACB346B}"/>
              </a:ext>
            </a:extLst>
          </p:cNvPr>
          <p:cNvSpPr/>
          <p:nvPr/>
        </p:nvSpPr>
        <p:spPr>
          <a:xfrm>
            <a:off x="4203081"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66" name="Rektangel 65">
            <a:extLst>
              <a:ext uri="{FF2B5EF4-FFF2-40B4-BE49-F238E27FC236}">
                <a16:creationId xmlns:a16="http://schemas.microsoft.com/office/drawing/2014/main" id="{9145F607-854B-4CEC-A7CB-3E296C4FAE86}"/>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67" name="Lige forbindelse 66">
            <a:extLst>
              <a:ext uri="{FF2B5EF4-FFF2-40B4-BE49-F238E27FC236}">
                <a16:creationId xmlns:a16="http://schemas.microsoft.com/office/drawing/2014/main" id="{655A1D3C-0A57-4632-94B4-F9A5133199B0}"/>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ktangel 68">
            <a:extLst>
              <a:ext uri="{FF2B5EF4-FFF2-40B4-BE49-F238E27FC236}">
                <a16:creationId xmlns:a16="http://schemas.microsoft.com/office/drawing/2014/main" id="{9F7AEEC9-5250-4E78-AFAC-61F4E897BE7A}"/>
              </a:ext>
            </a:extLst>
          </p:cNvPr>
          <p:cNvSpPr/>
          <p:nvPr/>
        </p:nvSpPr>
        <p:spPr>
          <a:xfrm>
            <a:off x="197651" y="6642425"/>
            <a:ext cx="6977151" cy="333253"/>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03D5E10D-2F42-4075-9B98-0E4447BE842A}"/>
              </a:ext>
            </a:extLst>
          </p:cNvPr>
          <p:cNvSpPr/>
          <p:nvPr/>
        </p:nvSpPr>
        <p:spPr>
          <a:xfrm>
            <a:off x="348458" y="6678246"/>
            <a:ext cx="5430290" cy="246221"/>
          </a:xfrm>
          <a:prstGeom prst="rect">
            <a:avLst/>
          </a:prstGeom>
        </p:spPr>
        <p:txBody>
          <a:bodyPr wrap="square">
            <a:spAutoFit/>
          </a:bodyPr>
          <a:lstStyle/>
          <a:p>
            <a:pPr lvl="0" defTabSz="829334" fontAlgn="auto">
              <a:spcBef>
                <a:spcPts val="0"/>
              </a:spcBef>
              <a:spcAft>
                <a:spcPts val="0"/>
              </a:spcAft>
              <a:defRPr/>
            </a:pPr>
            <a:r>
              <a:rPr lang="da-DK" sz="1000" dirty="0">
                <a:latin typeface="ItalianPlateNo2Expanded-Regular" panose="020B0505000000020004" pitchFamily="34" charset="0"/>
                <a:ea typeface="Tahoma" panose="020B0604030504040204" pitchFamily="34" charset="0"/>
                <a:cs typeface="Tahoma" panose="020B0604030504040204" pitchFamily="34" charset="0"/>
              </a:rPr>
              <a:t>Kilde: Arbejderbevægelsens Erhvervsråd </a:t>
            </a:r>
          </a:p>
        </p:txBody>
      </p:sp>
    </p:spTree>
    <p:extLst>
      <p:ext uri="{BB962C8B-B14F-4D97-AF65-F5344CB8AC3E}">
        <p14:creationId xmlns:p14="http://schemas.microsoft.com/office/powerpoint/2010/main" val="12265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https://stemforfaellesskabet.dk/wp-content/uploads/sites/7/2021/06/hero-paed-4.jpg">
            <a:extLst>
              <a:ext uri="{FF2B5EF4-FFF2-40B4-BE49-F238E27FC236}">
                <a16:creationId xmlns:a16="http://schemas.microsoft.com/office/drawing/2014/main" id="{3642BB83-C6CB-460B-B40A-F9A0DCDDD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46" r="5275"/>
          <a:stretch/>
        </p:blipFill>
        <p:spPr bwMode="auto">
          <a:xfrm>
            <a:off x="0" y="1388545"/>
            <a:ext cx="10711348" cy="5836711"/>
          </a:xfrm>
          <a:prstGeom prst="rect">
            <a:avLst/>
          </a:prstGeom>
          <a:noFill/>
          <a:extLst>
            <a:ext uri="{909E8E84-426E-40DD-AFC4-6F175D3DCCD1}">
              <a14:hiddenFill xmlns:a14="http://schemas.microsoft.com/office/drawing/2010/main">
                <a:solidFill>
                  <a:srgbClr val="FFFFFF"/>
                </a:solidFill>
              </a14:hiddenFill>
            </a:ext>
          </a:extLst>
        </p:spPr>
      </p:pic>
      <p:sp>
        <p:nvSpPr>
          <p:cNvPr id="68" name="Afrundet rektangel 18">
            <a:extLst>
              <a:ext uri="{FF2B5EF4-FFF2-40B4-BE49-F238E27FC236}">
                <a16:creationId xmlns:a16="http://schemas.microsoft.com/office/drawing/2014/main" id="{25B914AD-E615-4BCC-AFE7-20402F3B141F}"/>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ktangel 69">
            <a:extLst>
              <a:ext uri="{FF2B5EF4-FFF2-40B4-BE49-F238E27FC236}">
                <a16:creationId xmlns:a16="http://schemas.microsoft.com/office/drawing/2014/main" id="{A9C1DBA1-CE64-4F19-B91D-63C8C695C604}"/>
              </a:ext>
            </a:extLst>
          </p:cNvPr>
          <p:cNvSpPr/>
          <p:nvPr/>
        </p:nvSpPr>
        <p:spPr>
          <a:xfrm>
            <a:off x="7374900" y="2449767"/>
            <a:ext cx="3336448" cy="1323439"/>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Det dårlige indeklima i mange offentlige bygninger er både et svigt og en forbigået chance for at styrke helbred, trivsel, produktivitet, beskæftigelse og klimaet.</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Kommuner bør udarbejde og implementere handlingsplaner og bør energirenovere mindst 3% af bygningsmassen årligt.</a:t>
            </a:r>
          </a:p>
        </p:txBody>
      </p:sp>
      <p:sp>
        <p:nvSpPr>
          <p:cNvPr id="74" name="Rektangel 73">
            <a:extLst>
              <a:ext uri="{FF2B5EF4-FFF2-40B4-BE49-F238E27FC236}">
                <a16:creationId xmlns:a16="http://schemas.microsoft.com/office/drawing/2014/main" id="{48ADBDC4-26F9-4589-BC30-DF43B214ABF6}"/>
              </a:ext>
            </a:extLst>
          </p:cNvPr>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pic>
        <p:nvPicPr>
          <p:cNvPr id="79" name="Billede 78">
            <a:extLst>
              <a:ext uri="{FF2B5EF4-FFF2-40B4-BE49-F238E27FC236}">
                <a16:creationId xmlns:a16="http://schemas.microsoft.com/office/drawing/2014/main" id="{333927F9-F899-4D62-A3D6-50422D6FF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grpSp>
        <p:nvGrpSpPr>
          <p:cNvPr id="46" name="Gruppe 45">
            <a:extLst>
              <a:ext uri="{FF2B5EF4-FFF2-40B4-BE49-F238E27FC236}">
                <a16:creationId xmlns:a16="http://schemas.microsoft.com/office/drawing/2014/main" id="{CCAFCD0F-981C-4A07-8AF2-8C8DB85BCF09}"/>
              </a:ext>
            </a:extLst>
          </p:cNvPr>
          <p:cNvGrpSpPr/>
          <p:nvPr/>
        </p:nvGrpSpPr>
        <p:grpSpPr>
          <a:xfrm>
            <a:off x="1550290" y="637860"/>
            <a:ext cx="4141372" cy="584775"/>
            <a:chOff x="197286" y="1690410"/>
            <a:chExt cx="4141372" cy="584775"/>
          </a:xfrm>
        </p:grpSpPr>
        <p:sp>
          <p:nvSpPr>
            <p:cNvPr id="54" name="Tekstfelt 53">
              <a:extLst>
                <a:ext uri="{FF2B5EF4-FFF2-40B4-BE49-F238E27FC236}">
                  <a16:creationId xmlns:a16="http://schemas.microsoft.com/office/drawing/2014/main" id="{D6A5A229-826B-49A0-8974-CDE7152F3FD1}"/>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04</a:t>
              </a:r>
            </a:p>
          </p:txBody>
        </p:sp>
        <p:sp>
          <p:nvSpPr>
            <p:cNvPr id="55" name="Tekstfelt 54">
              <a:extLst>
                <a:ext uri="{FF2B5EF4-FFF2-40B4-BE49-F238E27FC236}">
                  <a16:creationId xmlns:a16="http://schemas.microsoft.com/office/drawing/2014/main" id="{D973E213-E1E3-48DC-86E6-10E5563531ED}"/>
                </a:ext>
              </a:extLst>
            </p:cNvPr>
            <p:cNvSpPr txBox="1"/>
            <p:nvPr/>
          </p:nvSpPr>
          <p:spPr>
            <a:xfrm>
              <a:off x="1011144" y="1750525"/>
              <a:ext cx="3327514" cy="307777"/>
            </a:xfrm>
            <a:prstGeom prst="rect">
              <a:avLst/>
            </a:prstGeom>
            <a:noFill/>
          </p:spPr>
          <p:txBody>
            <a:bodyPr wrap="square" rtlCol="0">
              <a:spAutoFit/>
            </a:bodyPr>
            <a:lstStyle/>
            <a:p>
              <a:r>
                <a:rPr lang="da-DK" sz="1400" dirty="0"/>
                <a:t>Bedre indeklima i offentlige institutioner</a:t>
              </a:r>
            </a:p>
          </p:txBody>
        </p:sp>
        <p:cxnSp>
          <p:nvCxnSpPr>
            <p:cNvPr id="56" name="Lige forbindelse 55">
              <a:extLst>
                <a:ext uri="{FF2B5EF4-FFF2-40B4-BE49-F238E27FC236}">
                  <a16:creationId xmlns:a16="http://schemas.microsoft.com/office/drawing/2014/main" id="{C49B732D-5FF2-4A83-B2D8-08DCF1411B7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65" name="Rektangel 64">
            <a:extLst>
              <a:ext uri="{FF2B5EF4-FFF2-40B4-BE49-F238E27FC236}">
                <a16:creationId xmlns:a16="http://schemas.microsoft.com/office/drawing/2014/main" id="{7AFED50A-E5EE-4744-95B6-DB092B88855D}"/>
              </a:ext>
            </a:extLst>
          </p:cNvPr>
          <p:cNvSpPr/>
          <p:nvPr/>
        </p:nvSpPr>
        <p:spPr>
          <a:xfrm>
            <a:off x="306140" y="3016263"/>
            <a:ext cx="6912768"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Tekstfelt 65">
            <a:extLst>
              <a:ext uri="{FF2B5EF4-FFF2-40B4-BE49-F238E27FC236}">
                <a16:creationId xmlns:a16="http://schemas.microsoft.com/office/drawing/2014/main" id="{C25718A7-2078-4C89-8CCD-F19318D098FB}"/>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67" name="Rektangel 66">
            <a:extLst>
              <a:ext uri="{FF2B5EF4-FFF2-40B4-BE49-F238E27FC236}">
                <a16:creationId xmlns:a16="http://schemas.microsoft.com/office/drawing/2014/main" id="{A2914AF7-4FC9-4420-AA20-D1E70EB1F015}"/>
              </a:ext>
            </a:extLst>
          </p:cNvPr>
          <p:cNvSpPr/>
          <p:nvPr/>
        </p:nvSpPr>
        <p:spPr>
          <a:xfrm>
            <a:off x="905307" y="3749376"/>
            <a:ext cx="5881553" cy="1815882"/>
          </a:xfrm>
          <a:prstGeom prst="rect">
            <a:avLst/>
          </a:prstGeom>
        </p:spPr>
        <p:txBody>
          <a:bodyPr wrap="square">
            <a:spAutoFit/>
          </a:bodyPr>
          <a:lstStyle/>
          <a:p>
            <a:pPr marL="285750" indent="-285750" defTabSz="457200" fontAlgn="auto">
              <a:spcBef>
                <a:spcPts val="0"/>
              </a:spcBef>
              <a:spcAft>
                <a:spcPts val="0"/>
              </a:spcAft>
              <a:buFont typeface="Arial" panose="020B0604020202020204" pitchFamily="34" charset="0"/>
              <a:buChar char="•"/>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Et godt indeklima er vigtigt for helbred, indlæringsevne og arbejdsmiljø. Men i dag lever mange bygninger ikke op til de forventninger, vi rimeligvis kan have på det område.</a:t>
            </a:r>
          </a:p>
          <a:p>
            <a:pPr marL="285750" indent="-285750" defTabSz="457200" fontAlgn="auto">
              <a:spcBef>
                <a:spcPts val="0"/>
              </a:spcBef>
              <a:spcAft>
                <a:spcPts val="0"/>
              </a:spcAft>
              <a:buFont typeface="Arial" panose="020B0604020202020204" pitchFamily="34" charset="0"/>
              <a:buChar char="•"/>
            </a:pPr>
            <a:endPar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endParaRPr>
          </a:p>
          <a:p>
            <a:pPr marL="285750" indent="-285750" defTabSz="457200" fontAlgn="auto">
              <a:spcBef>
                <a:spcPts val="0"/>
              </a:spcBef>
              <a:spcAft>
                <a:spcPts val="0"/>
              </a:spcAft>
              <a:buFont typeface="Arial" panose="020B0604020202020204" pitchFamily="34" charset="0"/>
              <a:buChar char="•"/>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 Flere undersøgelser har vist omfattende problemer med indeklima i offentlige institutioner som fx daginstitutioner, skoler og plejehjem, som kommuner har ansvar for.</a:t>
            </a:r>
          </a:p>
        </p:txBody>
      </p:sp>
      <p:sp>
        <p:nvSpPr>
          <p:cNvPr id="73" name="Rektangel 72">
            <a:extLst>
              <a:ext uri="{FF2B5EF4-FFF2-40B4-BE49-F238E27FC236}">
                <a16:creationId xmlns:a16="http://schemas.microsoft.com/office/drawing/2014/main" id="{FBBB122C-D24A-4569-9A6F-7D81286FA966}"/>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75" name="Lige forbindelse 74">
            <a:extLst>
              <a:ext uri="{FF2B5EF4-FFF2-40B4-BE49-F238E27FC236}">
                <a16:creationId xmlns:a16="http://schemas.microsoft.com/office/drawing/2014/main" id="{259E5603-C9DC-48DC-8E75-818BB077A2ED}"/>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282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stemforfaellesskabet.dk/wp-content/uploads/sites/7/2021/04/murer-5-2-hero.jpg">
            <a:extLst>
              <a:ext uri="{FF2B5EF4-FFF2-40B4-BE49-F238E27FC236}">
                <a16:creationId xmlns:a16="http://schemas.microsoft.com/office/drawing/2014/main" id="{C2EF8AD7-FDB9-4E02-883A-C09AE0CE9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82" r="2578"/>
          <a:stretch/>
        </p:blipFill>
        <p:spPr bwMode="auto">
          <a:xfrm>
            <a:off x="-9524" y="1411046"/>
            <a:ext cx="10712450" cy="5813940"/>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defTabSz="829334" fontAlgn="auto">
              <a:spcBef>
                <a:spcPts val="0"/>
              </a:spcBef>
              <a:spcAft>
                <a:spcPts val="0"/>
              </a:spcAft>
              <a:defRPr/>
            </a:pPr>
            <a:r>
              <a:rPr lang="da-DK" sz="2400" b="1" dirty="0">
                <a:solidFill>
                  <a:srgbClr val="B62025"/>
                </a:solidFill>
                <a:latin typeface="ItalianPlateNo2Expanded-Black" panose="020B0A05000000020004" pitchFamily="34" charset="0"/>
              </a:rPr>
              <a:t>Stop for fusk og fupfirmaer</a:t>
            </a: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01</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Indfør krav om arbejdsklausuler i alle offentlige udbud</a:t>
              </a:r>
              <a:endParaRPr lang="da-DK" dirty="0">
                <a:solidFill>
                  <a:srgbClr val="000000"/>
                </a:solidFill>
              </a:endParaRP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18" name="Billede 17">
            <a:extLst>
              <a:ext uri="{FF2B5EF4-FFF2-40B4-BE49-F238E27FC236}">
                <a16:creationId xmlns:a16="http://schemas.microsoft.com/office/drawing/2014/main" id="{819B0C59-5EBE-4E59-9850-AA3DD6634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230189"/>
            <a:ext cx="925906" cy="925906"/>
          </a:xfrm>
          <a:prstGeom prst="rect">
            <a:avLst/>
          </a:prstGeom>
        </p:spPr>
      </p:pic>
      <p:sp>
        <p:nvSpPr>
          <p:cNvPr id="21" name="Afrundet rektangel 18">
            <a:extLst>
              <a:ext uri="{FF2B5EF4-FFF2-40B4-BE49-F238E27FC236}">
                <a16:creationId xmlns:a16="http://schemas.microsoft.com/office/drawing/2014/main" id="{0E8D16F1-568A-473E-B549-61661D33887D}"/>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ktangel 23">
            <a:extLst>
              <a:ext uri="{FF2B5EF4-FFF2-40B4-BE49-F238E27FC236}">
                <a16:creationId xmlns:a16="http://schemas.microsoft.com/office/drawing/2014/main" id="{E12ED4B7-5BF3-4BBA-AF35-57B039BFC30E}"/>
              </a:ext>
            </a:extLst>
          </p:cNvPr>
          <p:cNvSpPr/>
          <p:nvPr/>
        </p:nvSpPr>
        <p:spPr>
          <a:xfrm>
            <a:off x="7374900" y="2449767"/>
            <a:ext cx="3336448" cy="1323439"/>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Hver kommune og region skal forpligte sig til altid at bruge arbejdsklausuler i offentlige udbud.</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Enhver kommune og region skal forpligte sig til altid at bruge arbejdsklausuler, som både skal omfatte leverandører og eventuelle underleverandører. </a:t>
            </a:r>
          </a:p>
        </p:txBody>
      </p:sp>
      <p:sp>
        <p:nvSpPr>
          <p:cNvPr id="26" name="Rektangel 25">
            <a:extLst>
              <a:ext uri="{FF2B5EF4-FFF2-40B4-BE49-F238E27FC236}">
                <a16:creationId xmlns:a16="http://schemas.microsoft.com/office/drawing/2014/main" id="{EA7E9530-C3D1-47BF-A801-5EE7CA85305B}"/>
              </a:ext>
            </a:extLst>
          </p:cNvPr>
          <p:cNvSpPr/>
          <p:nvPr/>
        </p:nvSpPr>
        <p:spPr>
          <a:xfrm>
            <a:off x="306140" y="3016263"/>
            <a:ext cx="6912768"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Tekstfelt 26">
            <a:extLst>
              <a:ext uri="{FF2B5EF4-FFF2-40B4-BE49-F238E27FC236}">
                <a16:creationId xmlns:a16="http://schemas.microsoft.com/office/drawing/2014/main" id="{484F389D-E943-447E-A6F7-E443116F7691}"/>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30" name="Rektangel 29">
            <a:extLst>
              <a:ext uri="{FF2B5EF4-FFF2-40B4-BE49-F238E27FC236}">
                <a16:creationId xmlns:a16="http://schemas.microsoft.com/office/drawing/2014/main" id="{01D1D3CF-79D5-49DD-80D8-AD4FFD563D2D}"/>
              </a:ext>
            </a:extLst>
          </p:cNvPr>
          <p:cNvSpPr/>
          <p:nvPr/>
        </p:nvSpPr>
        <p:spPr>
          <a:xfrm>
            <a:off x="2421537" y="3427727"/>
            <a:ext cx="2681973" cy="2554545"/>
          </a:xfrm>
          <a:prstGeom prst="rect">
            <a:avLst/>
          </a:prstGeom>
        </p:spPr>
        <p:txBody>
          <a:bodyPr wrap="square">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90 pct.  </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kommunerne bruger arbejdsklausuler i deres udbuds- og indkøbspolitik. </a:t>
            </a:r>
          </a:p>
          <a:p>
            <a:pPr algn="ctr" defTabSz="457200" fontAlgn="auto">
              <a:spcBef>
                <a:spcPts val="0"/>
              </a:spcBef>
              <a:spcAft>
                <a:spcPts val="0"/>
              </a:spcAft>
            </a:pPr>
            <a:endPar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endParaRP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Det er dog</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langt fra i hvert udbud, lærlingeklausulerne anvendes. </a:t>
            </a:r>
          </a:p>
        </p:txBody>
      </p:sp>
      <p:sp>
        <p:nvSpPr>
          <p:cNvPr id="33" name="Rektangel 32">
            <a:extLst>
              <a:ext uri="{FF2B5EF4-FFF2-40B4-BE49-F238E27FC236}">
                <a16:creationId xmlns:a16="http://schemas.microsoft.com/office/drawing/2014/main" id="{410294B8-CD8E-47EE-AC01-0B6E107F4598}"/>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35" name="Lige forbindelse 34">
            <a:extLst>
              <a:ext uri="{FF2B5EF4-FFF2-40B4-BE49-F238E27FC236}">
                <a16:creationId xmlns:a16="http://schemas.microsoft.com/office/drawing/2014/main" id="{27F9F59D-336D-4553-A0E9-63609B3AC67B}"/>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245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stemforfaellesskabet.dk/wp-content/uploads/sites/7/2021/04/murerblurhero-1.jpg">
            <a:extLst>
              <a:ext uri="{FF2B5EF4-FFF2-40B4-BE49-F238E27FC236}">
                <a16:creationId xmlns:a16="http://schemas.microsoft.com/office/drawing/2014/main" id="{7C8E4857-C95D-4D67-A8A6-790DE75038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11" r="6849"/>
          <a:stretch/>
        </p:blipFill>
        <p:spPr bwMode="auto">
          <a:xfrm>
            <a:off x="-19050" y="1383068"/>
            <a:ext cx="10712450" cy="5813940"/>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defTabSz="829334" fontAlgn="auto">
              <a:spcBef>
                <a:spcPts val="0"/>
              </a:spcBef>
              <a:spcAft>
                <a:spcPts val="0"/>
              </a:spcAft>
              <a:defRPr/>
            </a:pPr>
            <a:r>
              <a:rPr lang="da-DK" sz="2400" b="1" dirty="0">
                <a:solidFill>
                  <a:srgbClr val="B62025"/>
                </a:solidFill>
                <a:latin typeface="ItalianPlateNo2Expanded-Black" panose="020B0A05000000020004" pitchFamily="34" charset="0"/>
              </a:rPr>
              <a:t>Stop for fusk og fupfirmaer</a:t>
            </a: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02</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Overholdelse af arbejdsklausuler skal kontrolleres</a:t>
              </a:r>
              <a:endParaRPr lang="da-DK" dirty="0">
                <a:solidFill>
                  <a:srgbClr val="000000"/>
                </a:solidFill>
              </a:endParaRP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18" name="Billede 17">
            <a:extLst>
              <a:ext uri="{FF2B5EF4-FFF2-40B4-BE49-F238E27FC236}">
                <a16:creationId xmlns:a16="http://schemas.microsoft.com/office/drawing/2014/main" id="{819B0C59-5EBE-4E59-9850-AA3DD6634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230189"/>
            <a:ext cx="925906" cy="925906"/>
          </a:xfrm>
          <a:prstGeom prst="rect">
            <a:avLst/>
          </a:prstGeom>
        </p:spPr>
      </p:pic>
      <p:sp>
        <p:nvSpPr>
          <p:cNvPr id="24" name="Afrundet rektangel 18">
            <a:extLst>
              <a:ext uri="{FF2B5EF4-FFF2-40B4-BE49-F238E27FC236}">
                <a16:creationId xmlns:a16="http://schemas.microsoft.com/office/drawing/2014/main" id="{2FB48583-B2FA-40FF-9782-96CFA92044A9}"/>
              </a:ext>
            </a:extLst>
          </p:cNvPr>
          <p:cNvSpPr/>
          <p:nvPr/>
        </p:nvSpPr>
        <p:spPr>
          <a:xfrm>
            <a:off x="7363935" y="1401123"/>
            <a:ext cx="3336448" cy="5829885"/>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ktangel 26">
            <a:extLst>
              <a:ext uri="{FF2B5EF4-FFF2-40B4-BE49-F238E27FC236}">
                <a16:creationId xmlns:a16="http://schemas.microsoft.com/office/drawing/2014/main" id="{52B0EE93-F893-4343-9FF0-B99FAA0E6971}"/>
              </a:ext>
            </a:extLst>
          </p:cNvPr>
          <p:cNvSpPr/>
          <p:nvPr/>
        </p:nvSpPr>
        <p:spPr>
          <a:xfrm>
            <a:off x="7374900" y="2449767"/>
            <a:ext cx="3336448" cy="1938992"/>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Der skal være krav om en bevilling i kommuner og regioner, der sikrer løbende kontrol med overholdelse af arbejdsklausuler.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 gode erfaringer fra Københavns Kommune bør udbredes til andre kommuner, staten og regionerne, fx via en fælles-offentlig kontrol.</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Det skal altså være muligt for den enkelte kommune at samarbejde om kontrolydelser med andre offentlige aktører eller tilkøbe kontrolydelser fra dem.</a:t>
            </a:r>
          </a:p>
        </p:txBody>
      </p:sp>
      <p:sp>
        <p:nvSpPr>
          <p:cNvPr id="28" name="Rektangel 27">
            <a:extLst>
              <a:ext uri="{FF2B5EF4-FFF2-40B4-BE49-F238E27FC236}">
                <a16:creationId xmlns:a16="http://schemas.microsoft.com/office/drawing/2014/main" id="{74D66C60-DE76-4796-A793-7C34001801F6}"/>
              </a:ext>
            </a:extLst>
          </p:cNvPr>
          <p:cNvSpPr/>
          <p:nvPr/>
        </p:nvSpPr>
        <p:spPr>
          <a:xfrm>
            <a:off x="306140" y="2290662"/>
            <a:ext cx="6912768" cy="4572626"/>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kstfelt 29">
            <a:extLst>
              <a:ext uri="{FF2B5EF4-FFF2-40B4-BE49-F238E27FC236}">
                <a16:creationId xmlns:a16="http://schemas.microsoft.com/office/drawing/2014/main" id="{F4A7D229-7190-4CAF-A67B-FC55BC68F753}"/>
              </a:ext>
            </a:extLst>
          </p:cNvPr>
          <p:cNvSpPr txBox="1"/>
          <p:nvPr/>
        </p:nvSpPr>
        <p:spPr>
          <a:xfrm>
            <a:off x="325190" y="2449804"/>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35" name="Rektangel 34">
            <a:extLst>
              <a:ext uri="{FF2B5EF4-FFF2-40B4-BE49-F238E27FC236}">
                <a16:creationId xmlns:a16="http://schemas.microsoft.com/office/drawing/2014/main" id="{54C9BD1F-9E92-476E-A8FF-73F15DC23339}"/>
              </a:ext>
            </a:extLst>
          </p:cNvPr>
          <p:cNvSpPr/>
          <p:nvPr/>
        </p:nvSpPr>
        <p:spPr>
          <a:xfrm>
            <a:off x="508858" y="2883107"/>
            <a:ext cx="2681973" cy="1815882"/>
          </a:xfrm>
          <a:prstGeom prst="rect">
            <a:avLst/>
          </a:prstGeom>
        </p:spPr>
        <p:txBody>
          <a:bodyPr wrap="square">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Kun 40 pct.  </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byrådene har truffet</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beslutning om, at der løbende</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skal udføres kontrol med</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overholdelse af klausuler</a:t>
            </a:r>
          </a:p>
        </p:txBody>
      </p:sp>
      <p:sp>
        <p:nvSpPr>
          <p:cNvPr id="38" name="Rektangel 37">
            <a:extLst>
              <a:ext uri="{FF2B5EF4-FFF2-40B4-BE49-F238E27FC236}">
                <a16:creationId xmlns:a16="http://schemas.microsoft.com/office/drawing/2014/main" id="{FE160396-7ECB-4184-97BB-44B41D171432}"/>
              </a:ext>
            </a:extLst>
          </p:cNvPr>
          <p:cNvSpPr/>
          <p:nvPr/>
        </p:nvSpPr>
        <p:spPr>
          <a:xfrm>
            <a:off x="3707827" y="2883107"/>
            <a:ext cx="3153274" cy="1815882"/>
          </a:xfrm>
          <a:prstGeom prst="rect">
            <a:avLst/>
          </a:prstGeom>
        </p:spPr>
        <p:txBody>
          <a:bodyPr wrap="square">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Kun 20 pct.  </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kommunerne, har en central</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kontrolenhed der sikrer løbende</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kontrol med overholdelse af</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klausuler</a:t>
            </a:r>
          </a:p>
        </p:txBody>
      </p:sp>
      <p:sp>
        <p:nvSpPr>
          <p:cNvPr id="39" name="Rektangel 38">
            <a:extLst>
              <a:ext uri="{FF2B5EF4-FFF2-40B4-BE49-F238E27FC236}">
                <a16:creationId xmlns:a16="http://schemas.microsoft.com/office/drawing/2014/main" id="{0125D73B-E8C1-4DC9-A386-048E6083CAE4}"/>
              </a:ext>
            </a:extLst>
          </p:cNvPr>
          <p:cNvSpPr/>
          <p:nvPr/>
        </p:nvSpPr>
        <p:spPr>
          <a:xfrm>
            <a:off x="882203" y="5215234"/>
            <a:ext cx="5649379" cy="1077218"/>
          </a:xfrm>
          <a:prstGeom prst="rect">
            <a:avLst/>
          </a:prstGeom>
        </p:spPr>
        <p:txBody>
          <a:bodyPr wrap="square">
            <a:spAutoFit/>
          </a:bodyPr>
          <a:lstStyle/>
          <a:p>
            <a:pPr defTabSz="457200" fontAlgn="auto">
              <a:spcBef>
                <a:spcPts val="0"/>
              </a:spcBef>
              <a:spcAft>
                <a:spcPts val="0"/>
              </a:spcAft>
            </a:pP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CASE: KØBENHAVNS KOMMUNE </a:t>
            </a:r>
          </a:p>
          <a:p>
            <a:pP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Københavns Kommune hjemtog kontrollen med arbejdsklausuler og gik fra at finde 14 pct. overtrædelser på aftaleniveau i perioden (2014-2017) til 82 pct. i 2018</a:t>
            </a:r>
          </a:p>
        </p:txBody>
      </p:sp>
      <p:sp>
        <p:nvSpPr>
          <p:cNvPr id="42" name="Rektangel 41">
            <a:extLst>
              <a:ext uri="{FF2B5EF4-FFF2-40B4-BE49-F238E27FC236}">
                <a16:creationId xmlns:a16="http://schemas.microsoft.com/office/drawing/2014/main" id="{D28F7EDD-0DB9-432D-8A7B-AD85C4DA525E}"/>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43" name="Lige forbindelse 42">
            <a:extLst>
              <a:ext uri="{FF2B5EF4-FFF2-40B4-BE49-F238E27FC236}">
                <a16:creationId xmlns:a16="http://schemas.microsoft.com/office/drawing/2014/main" id="{F7D88D73-BE85-4471-B1E4-0C3F7DC16C87}"/>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553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s://stemforfaellesskabet.dk/wp-content/uploads/sites/7/2021/04/murer-20-2-hero.jpg">
            <a:extLst>
              <a:ext uri="{FF2B5EF4-FFF2-40B4-BE49-F238E27FC236}">
                <a16:creationId xmlns:a16="http://schemas.microsoft.com/office/drawing/2014/main" id="{8C6C77D0-1AFE-4942-9583-AD2108AE9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40" r="5220"/>
          <a:stretch/>
        </p:blipFill>
        <p:spPr bwMode="auto">
          <a:xfrm>
            <a:off x="-1" y="1357362"/>
            <a:ext cx="10693401" cy="5813940"/>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defTabSz="829334" fontAlgn="auto">
              <a:spcBef>
                <a:spcPts val="0"/>
              </a:spcBef>
              <a:spcAft>
                <a:spcPts val="0"/>
              </a:spcAft>
              <a:defRPr/>
            </a:pPr>
            <a:r>
              <a:rPr lang="da-DK" sz="2400" b="1" dirty="0">
                <a:solidFill>
                  <a:srgbClr val="B62025"/>
                </a:solidFill>
                <a:latin typeface="ItalianPlateNo2Expanded-Black" panose="020B0A05000000020004" pitchFamily="34" charset="0"/>
              </a:rPr>
              <a:t>Stop for fusk og fupfirmaer</a:t>
            </a: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03</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Indfør krav om lærlingeklausuler i alle offentlige udbud</a:t>
              </a:r>
              <a:endParaRPr lang="da-DK" dirty="0">
                <a:solidFill>
                  <a:srgbClr val="000000"/>
                </a:solidFill>
              </a:endParaRP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18" name="Billede 17">
            <a:extLst>
              <a:ext uri="{FF2B5EF4-FFF2-40B4-BE49-F238E27FC236}">
                <a16:creationId xmlns:a16="http://schemas.microsoft.com/office/drawing/2014/main" id="{819B0C59-5EBE-4E59-9850-AA3DD6634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230189"/>
            <a:ext cx="925906" cy="925906"/>
          </a:xfrm>
          <a:prstGeom prst="rect">
            <a:avLst/>
          </a:prstGeom>
        </p:spPr>
      </p:pic>
      <p:sp>
        <p:nvSpPr>
          <p:cNvPr id="17" name="Afrundet rektangel 18">
            <a:extLst>
              <a:ext uri="{FF2B5EF4-FFF2-40B4-BE49-F238E27FC236}">
                <a16:creationId xmlns:a16="http://schemas.microsoft.com/office/drawing/2014/main" id="{73074AE4-70B2-4D89-816A-C3204A452803}"/>
              </a:ext>
            </a:extLst>
          </p:cNvPr>
          <p:cNvSpPr/>
          <p:nvPr/>
        </p:nvSpPr>
        <p:spPr>
          <a:xfrm>
            <a:off x="7363935" y="1372095"/>
            <a:ext cx="3336448" cy="5799207"/>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ktangel 19">
            <a:extLst>
              <a:ext uri="{FF2B5EF4-FFF2-40B4-BE49-F238E27FC236}">
                <a16:creationId xmlns:a16="http://schemas.microsoft.com/office/drawing/2014/main" id="{D39D2808-6C94-435F-BC29-7C504416FDF5}"/>
              </a:ext>
            </a:extLst>
          </p:cNvPr>
          <p:cNvSpPr/>
          <p:nvPr/>
        </p:nvSpPr>
        <p:spPr>
          <a:xfrm>
            <a:off x="7374900" y="2449767"/>
            <a:ext cx="3336448" cy="1477328"/>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Enhver kommune og region skal forpligte sig til at bruge lærlingeklausuler i offentlige indkøb og sikre, at de håndhæves. Ordentlige virksomheder skal ikke udkonkurreres af virksomheder, der ikke løfter deres ansvar for at uddanne fremtidens arbejdskraft.</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Lærlingeklausuler bør udbredes til andre typer udbud fx af serviceydelser.</a:t>
            </a:r>
          </a:p>
        </p:txBody>
      </p:sp>
      <p:sp>
        <p:nvSpPr>
          <p:cNvPr id="21" name="Rektangel 20">
            <a:extLst>
              <a:ext uri="{FF2B5EF4-FFF2-40B4-BE49-F238E27FC236}">
                <a16:creationId xmlns:a16="http://schemas.microsoft.com/office/drawing/2014/main" id="{F5454863-7E8F-4641-929C-8B4C27938D1D}"/>
              </a:ext>
            </a:extLst>
          </p:cNvPr>
          <p:cNvSpPr/>
          <p:nvPr/>
        </p:nvSpPr>
        <p:spPr>
          <a:xfrm>
            <a:off x="306140" y="3016263"/>
            <a:ext cx="6912768"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kstfelt 22">
            <a:extLst>
              <a:ext uri="{FF2B5EF4-FFF2-40B4-BE49-F238E27FC236}">
                <a16:creationId xmlns:a16="http://schemas.microsoft.com/office/drawing/2014/main" id="{F4EC8913-607C-418E-813D-71F0C6BD5D90}"/>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24" name="Rektangel 23">
            <a:extLst>
              <a:ext uri="{FF2B5EF4-FFF2-40B4-BE49-F238E27FC236}">
                <a16:creationId xmlns:a16="http://schemas.microsoft.com/office/drawing/2014/main" id="{4C13CE8C-AED5-40E9-83DF-5CEC3EB15502}"/>
              </a:ext>
            </a:extLst>
          </p:cNvPr>
          <p:cNvSpPr/>
          <p:nvPr/>
        </p:nvSpPr>
        <p:spPr>
          <a:xfrm>
            <a:off x="508858" y="3804309"/>
            <a:ext cx="2681973" cy="2308324"/>
          </a:xfrm>
          <a:prstGeom prst="rect">
            <a:avLst/>
          </a:prstGeom>
        </p:spPr>
        <p:txBody>
          <a:bodyPr wrap="square">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Kun 50 pct.</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erhvervsskoleelever har en læreplads ved afslutningen af deres grundforløb. Hvert år indgår elever og virksomheder ca. 43.000 uddannelsesaftaler.</a:t>
            </a:r>
          </a:p>
        </p:txBody>
      </p:sp>
      <p:sp>
        <p:nvSpPr>
          <p:cNvPr id="26" name="Rektangel 25">
            <a:extLst>
              <a:ext uri="{FF2B5EF4-FFF2-40B4-BE49-F238E27FC236}">
                <a16:creationId xmlns:a16="http://schemas.microsoft.com/office/drawing/2014/main" id="{273652FD-D357-42E4-AB1C-65260328F19B}"/>
              </a:ext>
            </a:extLst>
          </p:cNvPr>
          <p:cNvSpPr/>
          <p:nvPr/>
        </p:nvSpPr>
        <p:spPr>
          <a:xfrm>
            <a:off x="3849610" y="3804309"/>
            <a:ext cx="2681973" cy="1569660"/>
          </a:xfrm>
          <a:prstGeom prst="rect">
            <a:avLst/>
          </a:prstGeom>
        </p:spPr>
        <p:txBody>
          <a:bodyPr wrap="square">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Kun 33 pct. </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de kommuner, der</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benytter sig af eksterne</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leverandører, anvender</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lærlingeklausuler</a:t>
            </a:r>
          </a:p>
        </p:txBody>
      </p:sp>
      <p:sp>
        <p:nvSpPr>
          <p:cNvPr id="27" name="Rektangel 26">
            <a:extLst>
              <a:ext uri="{FF2B5EF4-FFF2-40B4-BE49-F238E27FC236}">
                <a16:creationId xmlns:a16="http://schemas.microsoft.com/office/drawing/2014/main" id="{A5D1FD0B-B25F-4673-99FA-A43731A18E86}"/>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28" name="Lige forbindelse 27">
            <a:extLst>
              <a:ext uri="{FF2B5EF4-FFF2-40B4-BE49-F238E27FC236}">
                <a16:creationId xmlns:a16="http://schemas.microsoft.com/office/drawing/2014/main" id="{6A7D5A70-A83F-48F9-9235-4CF87808DE72}"/>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165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586CDB9-61FC-4AD0-A0AB-62E99AD62C46}"/>
              </a:ext>
            </a:extLst>
          </p:cNvPr>
          <p:cNvPicPr>
            <a:picLocks noChangeAspect="1"/>
          </p:cNvPicPr>
          <p:nvPr/>
        </p:nvPicPr>
        <p:blipFill rotWithShape="1">
          <a:blip r:embed="rId3"/>
          <a:srcRect l="26865" t="9677" r="25504" b="7659"/>
          <a:stretch/>
        </p:blipFill>
        <p:spPr>
          <a:xfrm>
            <a:off x="1585516" y="-19076"/>
            <a:ext cx="7776864" cy="7591919"/>
          </a:xfrm>
          <a:prstGeom prst="rect">
            <a:avLst/>
          </a:prstGeom>
        </p:spPr>
      </p:pic>
      <p:sp>
        <p:nvSpPr>
          <p:cNvPr id="20" name="Rektangel 19">
            <a:extLst>
              <a:ext uri="{FF2B5EF4-FFF2-40B4-BE49-F238E27FC236}">
                <a16:creationId xmlns:a16="http://schemas.microsoft.com/office/drawing/2014/main" id="{4C2D96F7-FECF-4ADB-B76F-EB0482F623C0}"/>
              </a:ext>
            </a:extLst>
          </p:cNvPr>
          <p:cNvSpPr/>
          <p:nvPr/>
        </p:nvSpPr>
        <p:spPr bwMode="auto">
          <a:xfrm>
            <a:off x="209476" y="-19076"/>
            <a:ext cx="2660230" cy="7580339"/>
          </a:xfrm>
          <a:prstGeom prst="rect">
            <a:avLst/>
          </a:prstGeom>
          <a:solidFill>
            <a:srgbClr val="C0E4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sp>
        <p:nvSpPr>
          <p:cNvPr id="11" name="Rektangel 10">
            <a:extLst>
              <a:ext uri="{FF2B5EF4-FFF2-40B4-BE49-F238E27FC236}">
                <a16:creationId xmlns:a16="http://schemas.microsoft.com/office/drawing/2014/main" id="{9C7948D4-13F0-43CD-A814-C58165E81C4C}"/>
              </a:ext>
            </a:extLst>
          </p:cNvPr>
          <p:cNvSpPr/>
          <p:nvPr/>
        </p:nvSpPr>
        <p:spPr bwMode="auto">
          <a:xfrm>
            <a:off x="209476" y="5940870"/>
            <a:ext cx="3913088" cy="1620393"/>
          </a:xfrm>
          <a:prstGeom prst="rect">
            <a:avLst/>
          </a:prstGeom>
          <a:solidFill>
            <a:srgbClr val="C0E4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sp>
        <p:nvSpPr>
          <p:cNvPr id="10" name="Rektangel 9">
            <a:extLst>
              <a:ext uri="{FF2B5EF4-FFF2-40B4-BE49-F238E27FC236}">
                <a16:creationId xmlns:a16="http://schemas.microsoft.com/office/drawing/2014/main" id="{EE3A227F-4A4F-45F0-8641-D55BAAB9CCA2}"/>
              </a:ext>
            </a:extLst>
          </p:cNvPr>
          <p:cNvSpPr/>
          <p:nvPr/>
        </p:nvSpPr>
        <p:spPr bwMode="auto">
          <a:xfrm>
            <a:off x="9235133" y="-19076"/>
            <a:ext cx="1458268" cy="7580339"/>
          </a:xfrm>
          <a:prstGeom prst="rect">
            <a:avLst/>
          </a:prstGeom>
          <a:solidFill>
            <a:srgbClr val="C0E4D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2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7742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illede 32"/>
          <p:cNvPicPr>
            <a:picLocks noChangeAspect="1"/>
          </p:cNvPicPr>
          <p:nvPr/>
        </p:nvPicPr>
        <p:blipFill rotWithShape="1">
          <a:blip r:embed="rId2">
            <a:duotone>
              <a:prstClr val="black"/>
              <a:srgbClr val="C0E4DC">
                <a:tint val="45000"/>
                <a:satMod val="400000"/>
              </a:srgbClr>
            </a:duotone>
          </a:blip>
          <a:srcRect l="-123" t="9745" r="-1" b="19244"/>
          <a:stretch/>
        </p:blipFill>
        <p:spPr>
          <a:xfrm>
            <a:off x="-7392" y="-56388"/>
            <a:ext cx="10708184" cy="4557099"/>
          </a:xfrm>
          <a:prstGeom prst="rect">
            <a:avLst/>
          </a:prstGeom>
          <a:solidFill>
            <a:srgbClr val="C0E4DC"/>
          </a:solidFill>
        </p:spPr>
      </p:pic>
      <p:sp>
        <p:nvSpPr>
          <p:cNvPr id="20" name="Rounded Rectangle 49"/>
          <p:cNvSpPr/>
          <p:nvPr/>
        </p:nvSpPr>
        <p:spPr>
          <a:xfrm>
            <a:off x="-1267876" y="2207979"/>
            <a:ext cx="5652972" cy="823562"/>
          </a:xfrm>
          <a:prstGeom prst="roundRect">
            <a:avLst>
              <a:gd name="adj" fmla="val 50000"/>
            </a:avLst>
          </a:prstGeom>
          <a:solidFill>
            <a:srgbClr val="A80000"/>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ontserrat Black" panose="00000A00000000000000" pitchFamily="50" charset="0"/>
            </a:endParaRPr>
          </a:p>
        </p:txBody>
      </p:sp>
      <p:sp>
        <p:nvSpPr>
          <p:cNvPr id="21" name="Title 1"/>
          <p:cNvSpPr txBox="1">
            <a:spLocks/>
          </p:cNvSpPr>
          <p:nvPr/>
        </p:nvSpPr>
        <p:spPr bwMode="auto">
          <a:xfrm>
            <a:off x="185192" y="1871776"/>
            <a:ext cx="10515600" cy="10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algn="l" defTabSz="1042988" rtl="0" eaLnBrk="1" fontAlgn="base" hangingPunct="1">
              <a:spcBef>
                <a:spcPct val="0"/>
              </a:spcBef>
              <a:spcAft>
                <a:spcPct val="0"/>
              </a:spcAft>
              <a:defRPr sz="2400" b="1">
                <a:solidFill>
                  <a:schemeClr val="tx1"/>
                </a:solidFill>
                <a:latin typeface="+mj-lt"/>
                <a:ea typeface="+mj-ea"/>
                <a:cs typeface="+mj-cs"/>
              </a:defRPr>
            </a:lvl1pPr>
            <a:lvl2pPr algn="l" defTabSz="1042988" rtl="0" eaLnBrk="1" fontAlgn="base" hangingPunct="1">
              <a:spcBef>
                <a:spcPct val="0"/>
              </a:spcBef>
              <a:spcAft>
                <a:spcPct val="0"/>
              </a:spcAft>
              <a:defRPr sz="2400" b="1">
                <a:solidFill>
                  <a:schemeClr val="tx1"/>
                </a:solidFill>
                <a:latin typeface="Verdana" pitchFamily="34" charset="0"/>
              </a:defRPr>
            </a:lvl2pPr>
            <a:lvl3pPr algn="l" defTabSz="1042988" rtl="0" eaLnBrk="1" fontAlgn="base" hangingPunct="1">
              <a:spcBef>
                <a:spcPct val="0"/>
              </a:spcBef>
              <a:spcAft>
                <a:spcPct val="0"/>
              </a:spcAft>
              <a:defRPr sz="2400" b="1">
                <a:solidFill>
                  <a:schemeClr val="tx1"/>
                </a:solidFill>
                <a:latin typeface="Verdana" pitchFamily="34" charset="0"/>
              </a:defRPr>
            </a:lvl3pPr>
            <a:lvl4pPr algn="l" defTabSz="1042988" rtl="0" eaLnBrk="1" fontAlgn="base" hangingPunct="1">
              <a:spcBef>
                <a:spcPct val="0"/>
              </a:spcBef>
              <a:spcAft>
                <a:spcPct val="0"/>
              </a:spcAft>
              <a:defRPr sz="2400" b="1">
                <a:solidFill>
                  <a:schemeClr val="tx1"/>
                </a:solidFill>
                <a:latin typeface="Verdana" pitchFamily="34" charset="0"/>
              </a:defRPr>
            </a:lvl4pPr>
            <a:lvl5pPr algn="l" defTabSz="1042988" rtl="0" eaLnBrk="1" fontAlgn="base" hangingPunct="1">
              <a:spcBef>
                <a:spcPct val="0"/>
              </a:spcBef>
              <a:spcAft>
                <a:spcPct val="0"/>
              </a:spcAft>
              <a:defRPr sz="2400" b="1">
                <a:solidFill>
                  <a:schemeClr val="tx1"/>
                </a:solidFill>
                <a:latin typeface="Verdana" pitchFamily="34" charset="0"/>
              </a:defRPr>
            </a:lvl5pPr>
            <a:lvl6pPr marL="457200" algn="l" defTabSz="1042988" rtl="0" eaLnBrk="1" fontAlgn="base" hangingPunct="1">
              <a:spcBef>
                <a:spcPct val="0"/>
              </a:spcBef>
              <a:spcAft>
                <a:spcPct val="0"/>
              </a:spcAft>
              <a:defRPr sz="2400" b="1">
                <a:solidFill>
                  <a:schemeClr val="tx1"/>
                </a:solidFill>
                <a:latin typeface="Verdana" pitchFamily="34" charset="0"/>
              </a:defRPr>
            </a:lvl6pPr>
            <a:lvl7pPr marL="914400" algn="l" defTabSz="1042988" rtl="0" eaLnBrk="1" fontAlgn="base" hangingPunct="1">
              <a:spcBef>
                <a:spcPct val="0"/>
              </a:spcBef>
              <a:spcAft>
                <a:spcPct val="0"/>
              </a:spcAft>
              <a:defRPr sz="2400" b="1">
                <a:solidFill>
                  <a:schemeClr val="tx1"/>
                </a:solidFill>
                <a:latin typeface="Verdana" pitchFamily="34" charset="0"/>
              </a:defRPr>
            </a:lvl7pPr>
            <a:lvl8pPr marL="1371600" algn="l" defTabSz="1042988" rtl="0" eaLnBrk="1" fontAlgn="base" hangingPunct="1">
              <a:spcBef>
                <a:spcPct val="0"/>
              </a:spcBef>
              <a:spcAft>
                <a:spcPct val="0"/>
              </a:spcAft>
              <a:defRPr sz="2400" b="1">
                <a:solidFill>
                  <a:schemeClr val="tx1"/>
                </a:solidFill>
                <a:latin typeface="Verdana" pitchFamily="34" charset="0"/>
              </a:defRPr>
            </a:lvl8pPr>
            <a:lvl9pPr marL="1828800" algn="l" defTabSz="1042988" rtl="0" eaLnBrk="1" fontAlgn="base" hangingPunct="1">
              <a:spcBef>
                <a:spcPct val="0"/>
              </a:spcBef>
              <a:spcAft>
                <a:spcPct val="0"/>
              </a:spcAft>
              <a:defRPr sz="2400" b="1">
                <a:solidFill>
                  <a:schemeClr val="tx1"/>
                </a:solidFill>
                <a:latin typeface="Verdana" pitchFamily="34" charset="0"/>
              </a:defRPr>
            </a:lvl9pPr>
          </a:lstStyle>
          <a:p>
            <a:r>
              <a:rPr lang="da-DK" sz="4000" kern="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PROGRAM</a:t>
            </a:r>
            <a:endParaRPr lang="en-US" sz="4400" kern="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endParaRPr>
          </a:p>
        </p:txBody>
      </p:sp>
      <p:sp>
        <p:nvSpPr>
          <p:cNvPr id="9" name="Rektangel 8"/>
          <p:cNvSpPr/>
          <p:nvPr/>
        </p:nvSpPr>
        <p:spPr bwMode="auto">
          <a:xfrm>
            <a:off x="5202684" y="2120529"/>
            <a:ext cx="4680520" cy="4464495"/>
          </a:xfrm>
          <a:prstGeom prst="rect">
            <a:avLst/>
          </a:prstGeom>
          <a:solidFill>
            <a:srgbClr val="A8000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da-DK" sz="1400" b="0" i="0" u="none" strike="noStrike" cap="none" normalizeH="0" baseline="0">
              <a:ln>
                <a:noFill/>
              </a:ln>
              <a:solidFill>
                <a:schemeClr val="tx1"/>
              </a:solidFill>
              <a:effectLst/>
              <a:latin typeface="Arial" charset="0"/>
            </a:endParaRPr>
          </a:p>
        </p:txBody>
      </p:sp>
      <p:grpSp>
        <p:nvGrpSpPr>
          <p:cNvPr id="2" name="Gruppe 1">
            <a:extLst>
              <a:ext uri="{FF2B5EF4-FFF2-40B4-BE49-F238E27FC236}">
                <a16:creationId xmlns:a16="http://schemas.microsoft.com/office/drawing/2014/main" id="{92F67D52-E889-4AC6-960E-55CD3D03600B}"/>
              </a:ext>
            </a:extLst>
          </p:cNvPr>
          <p:cNvGrpSpPr/>
          <p:nvPr/>
        </p:nvGrpSpPr>
        <p:grpSpPr>
          <a:xfrm>
            <a:off x="5364956" y="2539880"/>
            <a:ext cx="4302224" cy="523220"/>
            <a:chOff x="5364956" y="1942980"/>
            <a:chExt cx="4302224" cy="523220"/>
          </a:xfrm>
        </p:grpSpPr>
        <p:sp>
          <p:nvSpPr>
            <p:cNvPr id="28" name="TextBox 18"/>
            <p:cNvSpPr txBox="1"/>
            <p:nvPr/>
          </p:nvSpPr>
          <p:spPr>
            <a:xfrm>
              <a:off x="6563776" y="1942980"/>
              <a:ext cx="3103404" cy="523220"/>
            </a:xfrm>
            <a:prstGeom prst="rect">
              <a:avLst/>
            </a:prstGeom>
            <a:noFill/>
          </p:spPr>
          <p:txBody>
            <a:bodyPr wrap="square" rtlCol="0">
              <a:spAutoFit/>
            </a:bodyPr>
            <a:lstStyle/>
            <a:p>
              <a:r>
                <a:rPr lang="da-DK" sz="1400" dirty="0" err="1">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FHs</a:t>
              </a:r>
              <a:r>
                <a:rPr lang="da-DK" sz="1400" dirty="0">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 mærkesager </a:t>
              </a:r>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i Lemvig, Struer, Holstebro og Ringkøbing Skjern </a:t>
              </a:r>
            </a:p>
          </p:txBody>
        </p:sp>
        <p:sp>
          <p:nvSpPr>
            <p:cNvPr id="10" name="TextBox 18">
              <a:extLst>
                <a:ext uri="{FF2B5EF4-FFF2-40B4-BE49-F238E27FC236}">
                  <a16:creationId xmlns:a16="http://schemas.microsoft.com/office/drawing/2014/main" id="{48EB235D-906B-4193-BD40-8D21FA6486A3}"/>
                </a:ext>
              </a:extLst>
            </p:cNvPr>
            <p:cNvSpPr txBox="1"/>
            <p:nvPr/>
          </p:nvSpPr>
          <p:spPr>
            <a:xfrm>
              <a:off x="5364956" y="1942980"/>
              <a:ext cx="1061864" cy="307777"/>
            </a:xfrm>
            <a:prstGeom prst="rect">
              <a:avLst/>
            </a:prstGeom>
            <a:noFill/>
          </p:spPr>
          <p:txBody>
            <a:bodyPr wrap="square" rtlCol="0">
              <a:spAutoFit/>
            </a:bodyPr>
            <a:lstStyle/>
            <a:p>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17.10</a:t>
              </a:r>
            </a:p>
          </p:txBody>
        </p:sp>
      </p:grpSp>
      <p:grpSp>
        <p:nvGrpSpPr>
          <p:cNvPr id="3" name="Gruppe 2">
            <a:extLst>
              <a:ext uri="{FF2B5EF4-FFF2-40B4-BE49-F238E27FC236}">
                <a16:creationId xmlns:a16="http://schemas.microsoft.com/office/drawing/2014/main" id="{63915643-83EF-4C02-A660-50C79B61F1E3}"/>
              </a:ext>
            </a:extLst>
          </p:cNvPr>
          <p:cNvGrpSpPr/>
          <p:nvPr/>
        </p:nvGrpSpPr>
        <p:grpSpPr>
          <a:xfrm>
            <a:off x="5364956" y="3373936"/>
            <a:ext cx="4230216" cy="523220"/>
            <a:chOff x="5364956" y="2655401"/>
            <a:chExt cx="4230216" cy="523220"/>
          </a:xfrm>
        </p:grpSpPr>
        <p:sp>
          <p:nvSpPr>
            <p:cNvPr id="11" name="TextBox 18">
              <a:extLst>
                <a:ext uri="{FF2B5EF4-FFF2-40B4-BE49-F238E27FC236}">
                  <a16:creationId xmlns:a16="http://schemas.microsoft.com/office/drawing/2014/main" id="{8999243A-CFE6-45B2-9DB0-62FD9465456D}"/>
                </a:ext>
              </a:extLst>
            </p:cNvPr>
            <p:cNvSpPr txBox="1"/>
            <p:nvPr/>
          </p:nvSpPr>
          <p:spPr>
            <a:xfrm>
              <a:off x="5364956" y="2655401"/>
              <a:ext cx="1061864" cy="307777"/>
            </a:xfrm>
            <a:prstGeom prst="rect">
              <a:avLst/>
            </a:prstGeom>
            <a:noFill/>
          </p:spPr>
          <p:txBody>
            <a:bodyPr wrap="square" rtlCol="0">
              <a:spAutoFit/>
            </a:bodyPr>
            <a:lstStyle/>
            <a:p>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18.00</a:t>
              </a:r>
            </a:p>
          </p:txBody>
        </p:sp>
        <p:sp>
          <p:nvSpPr>
            <p:cNvPr id="15" name="TextBox 18">
              <a:extLst>
                <a:ext uri="{FF2B5EF4-FFF2-40B4-BE49-F238E27FC236}">
                  <a16:creationId xmlns:a16="http://schemas.microsoft.com/office/drawing/2014/main" id="{702E66B9-B173-429F-B15F-C7A05EFA7197}"/>
                </a:ext>
              </a:extLst>
            </p:cNvPr>
            <p:cNvSpPr txBox="1"/>
            <p:nvPr/>
          </p:nvSpPr>
          <p:spPr>
            <a:xfrm>
              <a:off x="6625440" y="2655401"/>
              <a:ext cx="2969732" cy="523220"/>
            </a:xfrm>
            <a:prstGeom prst="rect">
              <a:avLst/>
            </a:prstGeom>
            <a:noFill/>
          </p:spPr>
          <p:txBody>
            <a:bodyPr wrap="square" rtlCol="0">
              <a:spAutoFit/>
            </a:bodyPr>
            <a:lstStyle/>
            <a:p>
              <a:r>
                <a:rPr lang="da-DK" sz="1400" dirty="0">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Vælgeranalyser </a:t>
              </a:r>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ved Jesper Claus Larsen fra analysefirmaet </a:t>
              </a:r>
              <a:r>
                <a:rPr lang="da-DK" sz="1400" dirty="0" err="1">
                  <a:solidFill>
                    <a:schemeClr val="bg1"/>
                  </a:solidFill>
                  <a:latin typeface="Italian Plate No2 Expanded" panose="020B0505000000020004" pitchFamily="34" charset="0"/>
                  <a:ea typeface="Tahoma" panose="020B0604030504040204" pitchFamily="34" charset="0"/>
                  <a:cs typeface="Tahoma" panose="020B0604030504040204" pitchFamily="34" charset="0"/>
                </a:rPr>
                <a:t>Eletica</a:t>
              </a:r>
              <a:endPar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endParaRPr>
            </a:p>
          </p:txBody>
        </p:sp>
      </p:grpSp>
      <p:grpSp>
        <p:nvGrpSpPr>
          <p:cNvPr id="4" name="Gruppe 3">
            <a:extLst>
              <a:ext uri="{FF2B5EF4-FFF2-40B4-BE49-F238E27FC236}">
                <a16:creationId xmlns:a16="http://schemas.microsoft.com/office/drawing/2014/main" id="{AE422F61-222E-40C6-950E-87DCE253C395}"/>
              </a:ext>
            </a:extLst>
          </p:cNvPr>
          <p:cNvGrpSpPr/>
          <p:nvPr/>
        </p:nvGrpSpPr>
        <p:grpSpPr>
          <a:xfrm>
            <a:off x="5364956" y="4207992"/>
            <a:ext cx="4230216" cy="307777"/>
            <a:chOff x="5364956" y="3427374"/>
            <a:chExt cx="4230216" cy="307777"/>
          </a:xfrm>
        </p:grpSpPr>
        <p:sp>
          <p:nvSpPr>
            <p:cNvPr id="12" name="TextBox 18">
              <a:extLst>
                <a:ext uri="{FF2B5EF4-FFF2-40B4-BE49-F238E27FC236}">
                  <a16:creationId xmlns:a16="http://schemas.microsoft.com/office/drawing/2014/main" id="{37FF719C-8FF6-495A-B376-98BFA2DF35AE}"/>
                </a:ext>
              </a:extLst>
            </p:cNvPr>
            <p:cNvSpPr txBox="1"/>
            <p:nvPr/>
          </p:nvSpPr>
          <p:spPr>
            <a:xfrm>
              <a:off x="5364956" y="3427374"/>
              <a:ext cx="1061864" cy="307777"/>
            </a:xfrm>
            <a:prstGeom prst="rect">
              <a:avLst/>
            </a:prstGeom>
            <a:noFill/>
          </p:spPr>
          <p:txBody>
            <a:bodyPr wrap="square" rtlCol="0">
              <a:spAutoFit/>
            </a:bodyPr>
            <a:lstStyle/>
            <a:p>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19.00</a:t>
              </a:r>
            </a:p>
          </p:txBody>
        </p:sp>
        <p:sp>
          <p:nvSpPr>
            <p:cNvPr id="16" name="TextBox 18">
              <a:extLst>
                <a:ext uri="{FF2B5EF4-FFF2-40B4-BE49-F238E27FC236}">
                  <a16:creationId xmlns:a16="http://schemas.microsoft.com/office/drawing/2014/main" id="{EEA80901-B636-4C16-A575-2770B805D2B4}"/>
                </a:ext>
              </a:extLst>
            </p:cNvPr>
            <p:cNvSpPr txBox="1"/>
            <p:nvPr/>
          </p:nvSpPr>
          <p:spPr>
            <a:xfrm>
              <a:off x="6625440" y="3427374"/>
              <a:ext cx="2969732" cy="307777"/>
            </a:xfrm>
            <a:prstGeom prst="rect">
              <a:avLst/>
            </a:prstGeom>
            <a:noFill/>
          </p:spPr>
          <p:txBody>
            <a:bodyPr wrap="square" rtlCol="0">
              <a:spAutoFit/>
            </a:bodyPr>
            <a:lstStyle/>
            <a:p>
              <a:r>
                <a:rPr lang="da-DK" sz="1400" dirty="0">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Sandwich</a:t>
              </a:r>
            </a:p>
          </p:txBody>
        </p:sp>
      </p:grpSp>
      <p:grpSp>
        <p:nvGrpSpPr>
          <p:cNvPr id="5" name="Gruppe 4">
            <a:extLst>
              <a:ext uri="{FF2B5EF4-FFF2-40B4-BE49-F238E27FC236}">
                <a16:creationId xmlns:a16="http://schemas.microsoft.com/office/drawing/2014/main" id="{682A2641-F80A-4351-80AC-D0AAAFC78015}"/>
              </a:ext>
            </a:extLst>
          </p:cNvPr>
          <p:cNvGrpSpPr/>
          <p:nvPr/>
        </p:nvGrpSpPr>
        <p:grpSpPr>
          <a:xfrm>
            <a:off x="5364956" y="4826605"/>
            <a:ext cx="4230216" cy="738664"/>
            <a:chOff x="5364956" y="3911195"/>
            <a:chExt cx="4230216" cy="738664"/>
          </a:xfrm>
        </p:grpSpPr>
        <p:sp>
          <p:nvSpPr>
            <p:cNvPr id="13" name="TextBox 18">
              <a:extLst>
                <a:ext uri="{FF2B5EF4-FFF2-40B4-BE49-F238E27FC236}">
                  <a16:creationId xmlns:a16="http://schemas.microsoft.com/office/drawing/2014/main" id="{85DA3C78-EA69-4FFA-A5AD-1E31D8FB3371}"/>
                </a:ext>
              </a:extLst>
            </p:cNvPr>
            <p:cNvSpPr txBox="1"/>
            <p:nvPr/>
          </p:nvSpPr>
          <p:spPr>
            <a:xfrm>
              <a:off x="5364956" y="3911195"/>
              <a:ext cx="1061864" cy="307777"/>
            </a:xfrm>
            <a:prstGeom prst="rect">
              <a:avLst/>
            </a:prstGeom>
            <a:noFill/>
          </p:spPr>
          <p:txBody>
            <a:bodyPr wrap="square" rtlCol="0">
              <a:spAutoFit/>
            </a:bodyPr>
            <a:lstStyle/>
            <a:p>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19.30</a:t>
              </a:r>
            </a:p>
          </p:txBody>
        </p:sp>
        <p:sp>
          <p:nvSpPr>
            <p:cNvPr id="17" name="TextBox 18">
              <a:extLst>
                <a:ext uri="{FF2B5EF4-FFF2-40B4-BE49-F238E27FC236}">
                  <a16:creationId xmlns:a16="http://schemas.microsoft.com/office/drawing/2014/main" id="{85719B7F-CD83-4275-994C-D779AECB202F}"/>
                </a:ext>
              </a:extLst>
            </p:cNvPr>
            <p:cNvSpPr txBox="1"/>
            <p:nvPr/>
          </p:nvSpPr>
          <p:spPr>
            <a:xfrm>
              <a:off x="6625440" y="3911195"/>
              <a:ext cx="2969732" cy="738664"/>
            </a:xfrm>
            <a:prstGeom prst="rect">
              <a:avLst/>
            </a:prstGeom>
            <a:noFill/>
          </p:spPr>
          <p:txBody>
            <a:bodyPr wrap="square" rtlCol="0">
              <a:spAutoFit/>
            </a:bodyPr>
            <a:lstStyle/>
            <a:p>
              <a:r>
                <a:rPr lang="da-DK" sz="1400" dirty="0">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Brug af sociale medier i valgkampen </a:t>
              </a:r>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ved Trine Ørskov fra marketingsbureauet </a:t>
              </a:r>
              <a:r>
                <a:rPr lang="da-DK" sz="1400" dirty="0" err="1">
                  <a:solidFill>
                    <a:schemeClr val="bg1"/>
                  </a:solidFill>
                  <a:latin typeface="Italian Plate No2 Expanded" panose="020B0505000000020004" pitchFamily="34" charset="0"/>
                  <a:ea typeface="Tahoma" panose="020B0604030504040204" pitchFamily="34" charset="0"/>
                  <a:cs typeface="Tahoma" panose="020B0604030504040204" pitchFamily="34" charset="0"/>
                </a:rPr>
                <a:t>Gro&amp;Co</a:t>
              </a:r>
              <a:endPar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endParaRPr>
            </a:p>
          </p:txBody>
        </p:sp>
      </p:grpSp>
      <p:grpSp>
        <p:nvGrpSpPr>
          <p:cNvPr id="6" name="Gruppe 5">
            <a:extLst>
              <a:ext uri="{FF2B5EF4-FFF2-40B4-BE49-F238E27FC236}">
                <a16:creationId xmlns:a16="http://schemas.microsoft.com/office/drawing/2014/main" id="{8EEA0F1F-8BB1-49A0-88A8-C6EA83D1650B}"/>
              </a:ext>
            </a:extLst>
          </p:cNvPr>
          <p:cNvGrpSpPr/>
          <p:nvPr/>
        </p:nvGrpSpPr>
        <p:grpSpPr>
          <a:xfrm>
            <a:off x="5364956" y="5876103"/>
            <a:ext cx="4230216" cy="307777"/>
            <a:chOff x="5364956" y="5279203"/>
            <a:chExt cx="4230216" cy="307777"/>
          </a:xfrm>
        </p:grpSpPr>
        <p:sp>
          <p:nvSpPr>
            <p:cNvPr id="14" name="TextBox 18">
              <a:extLst>
                <a:ext uri="{FF2B5EF4-FFF2-40B4-BE49-F238E27FC236}">
                  <a16:creationId xmlns:a16="http://schemas.microsoft.com/office/drawing/2014/main" id="{DC324791-EB16-44AE-9147-327FD144C384}"/>
                </a:ext>
              </a:extLst>
            </p:cNvPr>
            <p:cNvSpPr txBox="1"/>
            <p:nvPr/>
          </p:nvSpPr>
          <p:spPr>
            <a:xfrm>
              <a:off x="5364956" y="5279203"/>
              <a:ext cx="1061864" cy="307777"/>
            </a:xfrm>
            <a:prstGeom prst="rect">
              <a:avLst/>
            </a:prstGeom>
            <a:noFill/>
          </p:spPr>
          <p:txBody>
            <a:bodyPr wrap="square" rtlCol="0">
              <a:spAutoFit/>
            </a:bodyPr>
            <a:lstStyle/>
            <a:p>
              <a:r>
                <a:rPr lang="da-DK" sz="1400" dirty="0">
                  <a:solidFill>
                    <a:schemeClr val="bg1"/>
                  </a:solidFill>
                  <a:latin typeface="Italian Plate No2 Expanded" panose="020B0505000000020004" pitchFamily="34" charset="0"/>
                  <a:ea typeface="Tahoma" panose="020B0604030504040204" pitchFamily="34" charset="0"/>
                  <a:cs typeface="Tahoma" panose="020B0604030504040204" pitchFamily="34" charset="0"/>
                </a:rPr>
                <a:t>21.00</a:t>
              </a:r>
            </a:p>
          </p:txBody>
        </p:sp>
        <p:sp>
          <p:nvSpPr>
            <p:cNvPr id="18" name="TextBox 18">
              <a:extLst>
                <a:ext uri="{FF2B5EF4-FFF2-40B4-BE49-F238E27FC236}">
                  <a16:creationId xmlns:a16="http://schemas.microsoft.com/office/drawing/2014/main" id="{525E2026-A659-4E88-9588-ECA6A3A0BC1D}"/>
                </a:ext>
              </a:extLst>
            </p:cNvPr>
            <p:cNvSpPr txBox="1"/>
            <p:nvPr/>
          </p:nvSpPr>
          <p:spPr>
            <a:xfrm>
              <a:off x="6625440" y="5279203"/>
              <a:ext cx="2969732" cy="307777"/>
            </a:xfrm>
            <a:prstGeom prst="rect">
              <a:avLst/>
            </a:prstGeom>
            <a:noFill/>
          </p:spPr>
          <p:txBody>
            <a:bodyPr wrap="square" rtlCol="0">
              <a:spAutoFit/>
            </a:bodyPr>
            <a:lstStyle/>
            <a:p>
              <a:r>
                <a:rPr lang="da-DK" sz="1400" dirty="0">
                  <a:solidFill>
                    <a:schemeClr val="bg1"/>
                  </a:solidFill>
                  <a:latin typeface="ItalianPlateNo2Expanded-Extrabold" panose="020B0905000000020004" pitchFamily="34" charset="0"/>
                  <a:ea typeface="Tahoma" panose="020B0604030504040204" pitchFamily="34" charset="0"/>
                  <a:cs typeface="Tahoma" panose="020B0604030504040204" pitchFamily="34" charset="0"/>
                </a:rPr>
                <a:t>Afslutning</a:t>
              </a:r>
            </a:p>
          </p:txBody>
        </p:sp>
      </p:grpSp>
    </p:spTree>
    <p:extLst>
      <p:ext uri="{BB962C8B-B14F-4D97-AF65-F5344CB8AC3E}">
        <p14:creationId xmlns:p14="http://schemas.microsoft.com/office/powerpoint/2010/main" val="56053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p:cNvSpPr/>
          <p:nvPr/>
        </p:nvSpPr>
        <p:spPr>
          <a:xfrm>
            <a:off x="452881" y="1575127"/>
            <a:ext cx="10078395" cy="369332"/>
          </a:xfrm>
          <a:prstGeom prst="rect">
            <a:avLst/>
          </a:prstGeom>
        </p:spPr>
        <p:txBody>
          <a:bodyPr wrap="square">
            <a:spAutoFit/>
          </a:bodyPr>
          <a:lstStyle/>
          <a:p>
            <a:pPr marL="0" marR="0" lvl="0" indent="0" algn="l" defTabSz="829334" rtl="0" eaLnBrk="1" fontAlgn="auto" latinLnBrk="0" hangingPunct="1">
              <a:lnSpc>
                <a:spcPct val="100000"/>
              </a:lnSpc>
              <a:spcBef>
                <a:spcPts val="0"/>
              </a:spcBef>
              <a:spcAft>
                <a:spcPts val="0"/>
              </a:spcAft>
              <a:buClrTx/>
              <a:buSzTx/>
              <a:buFontTx/>
              <a:buNone/>
              <a:tabLst/>
              <a:defRPr/>
            </a:pPr>
            <a:r>
              <a:rPr lang="da-DK" sz="1800" b="1" dirty="0">
                <a:solidFill>
                  <a:srgbClr val="B92E2B"/>
                </a:solidFill>
                <a:latin typeface="ItalianPlateNo2Expanded-Regular" panose="020B0505000000020004" pitchFamily="34" charset="0"/>
                <a:ea typeface="Tahoma" panose="020B0604030504040204" pitchFamily="34" charset="0"/>
                <a:cs typeface="Tahoma" panose="020B0604030504040204" pitchFamily="34" charset="0"/>
              </a:rPr>
              <a:t>LØNMODTAGERNES  MÆRKESAGER TIL KOMMUNAL- OG REGIONSRÅDSVALGET 2021</a:t>
            </a:r>
            <a:endParaRPr kumimoji="0" lang="da-DK" sz="1800" b="1" i="0" u="none" strike="noStrike" kern="1200" cap="none" spc="0" normalizeH="0" baseline="0" noProof="0" dirty="0">
              <a:ln>
                <a:noFill/>
              </a:ln>
              <a:solidFill>
                <a:srgbClr val="B92E2B"/>
              </a:solidFill>
              <a:effectLst/>
              <a:uLnTx/>
              <a:uFillTx/>
              <a:latin typeface="ItalianPlateNo2Expanded-Regular" panose="020B0505000000020004" pitchFamily="34" charset="0"/>
              <a:ea typeface="Tahoma" panose="020B0604030504040204" pitchFamily="34" charset="0"/>
              <a:cs typeface="Tahoma" panose="020B0604030504040204" pitchFamily="34" charset="0"/>
            </a:endParaRPr>
          </a:p>
        </p:txBody>
      </p:sp>
      <p:cxnSp>
        <p:nvCxnSpPr>
          <p:cNvPr id="9" name="Lige forbindelse 8">
            <a:extLst>
              <a:ext uri="{FF2B5EF4-FFF2-40B4-BE49-F238E27FC236}">
                <a16:creationId xmlns:a16="http://schemas.microsoft.com/office/drawing/2014/main" id="{CF150683-3F19-4CD4-BB29-DB40848D21FA}"/>
              </a:ext>
            </a:extLst>
          </p:cNvPr>
          <p:cNvCxnSpPr>
            <a:cxnSpLocks/>
          </p:cNvCxnSpPr>
          <p:nvPr/>
        </p:nvCxnSpPr>
        <p:spPr bwMode="auto">
          <a:xfrm>
            <a:off x="554479" y="2914374"/>
            <a:ext cx="0" cy="2715143"/>
          </a:xfrm>
          <a:prstGeom prst="line">
            <a:avLst/>
          </a:prstGeom>
          <a:solidFill>
            <a:schemeClr val="accent1"/>
          </a:solidFill>
          <a:ln w="38100" cap="flat" cmpd="sng" algn="ctr">
            <a:solidFill>
              <a:srgbClr val="A1AD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Billede 11">
            <a:extLst>
              <a:ext uri="{FF2B5EF4-FFF2-40B4-BE49-F238E27FC236}">
                <a16:creationId xmlns:a16="http://schemas.microsoft.com/office/drawing/2014/main" id="{9A975960-A6E2-46B2-A360-31C9ECE93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687" y="2998648"/>
            <a:ext cx="925906" cy="925906"/>
          </a:xfrm>
          <a:prstGeom prst="rect">
            <a:avLst/>
          </a:prstGeom>
        </p:spPr>
      </p:pic>
      <p:pic>
        <p:nvPicPr>
          <p:cNvPr id="14" name="Billede 13">
            <a:extLst>
              <a:ext uri="{FF2B5EF4-FFF2-40B4-BE49-F238E27FC236}">
                <a16:creationId xmlns:a16="http://schemas.microsoft.com/office/drawing/2014/main" id="{EB9685B0-5EE1-44BF-817C-9923493E5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245" y="2981752"/>
            <a:ext cx="925906" cy="925906"/>
          </a:xfrm>
          <a:prstGeom prst="rect">
            <a:avLst/>
          </a:prstGeom>
        </p:spPr>
      </p:pic>
      <p:pic>
        <p:nvPicPr>
          <p:cNvPr id="16" name="Billede 15">
            <a:extLst>
              <a:ext uri="{FF2B5EF4-FFF2-40B4-BE49-F238E27FC236}">
                <a16:creationId xmlns:a16="http://schemas.microsoft.com/office/drawing/2014/main" id="{957BAA52-F8C7-471E-ADDA-C447E96618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37" y="2896541"/>
            <a:ext cx="925906" cy="925906"/>
          </a:xfrm>
          <a:prstGeom prst="rect">
            <a:avLst/>
          </a:prstGeom>
        </p:spPr>
      </p:pic>
      <p:cxnSp>
        <p:nvCxnSpPr>
          <p:cNvPr id="43" name="Lige forbindelse 42">
            <a:extLst>
              <a:ext uri="{FF2B5EF4-FFF2-40B4-BE49-F238E27FC236}">
                <a16:creationId xmlns:a16="http://schemas.microsoft.com/office/drawing/2014/main" id="{D1DA7207-EB0F-4582-894C-C7383892CE43}"/>
              </a:ext>
            </a:extLst>
          </p:cNvPr>
          <p:cNvCxnSpPr>
            <a:cxnSpLocks/>
          </p:cNvCxnSpPr>
          <p:nvPr/>
        </p:nvCxnSpPr>
        <p:spPr bwMode="auto">
          <a:xfrm>
            <a:off x="3914131" y="2914374"/>
            <a:ext cx="0" cy="2715143"/>
          </a:xfrm>
          <a:prstGeom prst="line">
            <a:avLst/>
          </a:prstGeom>
          <a:solidFill>
            <a:schemeClr val="accent1"/>
          </a:solidFill>
          <a:ln w="38100" cap="flat" cmpd="sng" algn="ctr">
            <a:solidFill>
              <a:srgbClr val="A1AD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445E68C6-11BD-4791-B6D7-1E7FFC137101}"/>
              </a:ext>
            </a:extLst>
          </p:cNvPr>
          <p:cNvCxnSpPr>
            <a:cxnSpLocks/>
          </p:cNvCxnSpPr>
          <p:nvPr/>
        </p:nvCxnSpPr>
        <p:spPr bwMode="auto">
          <a:xfrm>
            <a:off x="7273783" y="2914374"/>
            <a:ext cx="0" cy="2715143"/>
          </a:xfrm>
          <a:prstGeom prst="line">
            <a:avLst/>
          </a:prstGeom>
          <a:solidFill>
            <a:schemeClr val="accent1"/>
          </a:solidFill>
          <a:ln w="38100" cap="flat" cmpd="sng" algn="ctr">
            <a:solidFill>
              <a:srgbClr val="A1AD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ktangel 45">
            <a:extLst>
              <a:ext uri="{FF2B5EF4-FFF2-40B4-BE49-F238E27FC236}">
                <a16:creationId xmlns:a16="http://schemas.microsoft.com/office/drawing/2014/main" id="{F32BDEF0-C8B3-4623-AAF4-23F3F9AEBB4F}"/>
              </a:ext>
            </a:extLst>
          </p:cNvPr>
          <p:cNvSpPr/>
          <p:nvPr/>
        </p:nvSpPr>
        <p:spPr>
          <a:xfrm>
            <a:off x="716536" y="3911947"/>
            <a:ext cx="3169249" cy="1200329"/>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a:t>
            </a:r>
            <a:br>
              <a:rPr lang="da-DK" sz="2400" b="1" dirty="0">
                <a:solidFill>
                  <a:srgbClr val="B62025"/>
                </a:solidFill>
                <a:latin typeface="ItalianPlateNo2Expanded-Black" panose="020B0A05000000020004" pitchFamily="34" charset="0"/>
              </a:rPr>
            </a:br>
            <a:r>
              <a:rPr lang="da-DK" sz="2400" b="1" dirty="0">
                <a:solidFill>
                  <a:srgbClr val="B62025"/>
                </a:solidFill>
                <a:latin typeface="ItalianPlateNo2Expanded-Black" panose="020B0A05000000020004" pitchFamily="34" charset="0"/>
              </a:rPr>
              <a:t>fremtiden</a:t>
            </a:r>
            <a:r>
              <a:rPr lang="da-DK" sz="2400" dirty="0"/>
              <a:t> </a:t>
            </a:r>
            <a:br>
              <a:rPr lang="da-DK" sz="2400" dirty="0"/>
            </a:br>
            <a:endParaRPr kumimoji="0" lang="da-DK" sz="2400" b="1" i="0" u="none" strike="noStrike" kern="1200" cap="none" spc="0" normalizeH="0" baseline="0" noProof="0" dirty="0">
              <a:ln>
                <a:noFill/>
              </a:ln>
              <a:solidFill>
                <a:srgbClr val="B92E2B"/>
              </a:solidFill>
              <a:effectLst/>
              <a:uLnTx/>
              <a:uFillTx/>
              <a:latin typeface="Italian Plate No2 Expanded" panose="020B0505000000020004" pitchFamily="34" charset="0"/>
              <a:ea typeface="Tahoma" panose="020B0604030504040204" pitchFamily="34" charset="0"/>
              <a:cs typeface="Tahoma" panose="020B0604030504040204" pitchFamily="34" charset="0"/>
            </a:endParaRPr>
          </a:p>
        </p:txBody>
      </p:sp>
      <p:sp>
        <p:nvSpPr>
          <p:cNvPr id="50" name="Rektangel 49">
            <a:extLst>
              <a:ext uri="{FF2B5EF4-FFF2-40B4-BE49-F238E27FC236}">
                <a16:creationId xmlns:a16="http://schemas.microsoft.com/office/drawing/2014/main" id="{86D1DB2B-9F43-4599-AF23-7D6263BDB534}"/>
              </a:ext>
            </a:extLst>
          </p:cNvPr>
          <p:cNvSpPr/>
          <p:nvPr/>
        </p:nvSpPr>
        <p:spPr>
          <a:xfrm>
            <a:off x="4076188" y="3911947"/>
            <a:ext cx="2809184" cy="830997"/>
          </a:xfrm>
          <a:prstGeom prst="rect">
            <a:avLst/>
          </a:prstGeom>
        </p:spPr>
        <p:txBody>
          <a:bodyPr wrap="square">
            <a:spAutoFit/>
          </a:bodyPr>
          <a:lstStyle/>
          <a:p>
            <a:pPr marL="0" marR="0" lvl="0" indent="0" algn="l" defTabSz="829334" rtl="0" eaLnBrk="1" fontAlgn="auto" latinLnBrk="0" hangingPunct="1">
              <a:lnSpc>
                <a:spcPct val="100000"/>
              </a:lnSpc>
              <a:spcBef>
                <a:spcPts val="0"/>
              </a:spcBef>
              <a:spcAft>
                <a:spcPts val="0"/>
              </a:spcAft>
              <a:buClrTx/>
              <a:buSzTx/>
              <a:buFontTx/>
              <a:buNone/>
              <a:tabLst/>
              <a:defRPr/>
            </a:pPr>
            <a:r>
              <a:rPr lang="da-DK" sz="2400" b="1" dirty="0">
                <a:solidFill>
                  <a:srgbClr val="B62025"/>
                </a:solidFill>
                <a:latin typeface="ItalianPlateNo2Expanded-Black" panose="020B0A05000000020004" pitchFamily="34" charset="0"/>
              </a:rPr>
              <a:t>Job og uddannelse til alle</a:t>
            </a:r>
          </a:p>
        </p:txBody>
      </p:sp>
      <p:sp>
        <p:nvSpPr>
          <p:cNvPr id="51" name="Rektangel 50">
            <a:extLst>
              <a:ext uri="{FF2B5EF4-FFF2-40B4-BE49-F238E27FC236}">
                <a16:creationId xmlns:a16="http://schemas.microsoft.com/office/drawing/2014/main" id="{9E604704-C06F-41FB-AFA5-29E3F2C66DA5}"/>
              </a:ext>
            </a:extLst>
          </p:cNvPr>
          <p:cNvSpPr/>
          <p:nvPr/>
        </p:nvSpPr>
        <p:spPr>
          <a:xfrm>
            <a:off x="7435839" y="3911947"/>
            <a:ext cx="2809184" cy="830997"/>
          </a:xfrm>
          <a:prstGeom prst="rect">
            <a:avLst/>
          </a:prstGeom>
        </p:spPr>
        <p:txBody>
          <a:bodyPr wrap="square">
            <a:spAutoFit/>
          </a:bodyPr>
          <a:lstStyle/>
          <a:p>
            <a:pPr defTabSz="829334" fontAlgn="auto">
              <a:spcBef>
                <a:spcPts val="0"/>
              </a:spcBef>
              <a:spcAft>
                <a:spcPts val="0"/>
              </a:spcAft>
              <a:defRPr/>
            </a:pPr>
            <a:r>
              <a:rPr lang="da-DK" sz="2400" b="1" dirty="0">
                <a:solidFill>
                  <a:srgbClr val="B62025"/>
                </a:solidFill>
                <a:latin typeface="ItalianPlateNo2Expanded-Black" panose="020B0A05000000020004" pitchFamily="34" charset="0"/>
              </a:rPr>
              <a:t>Stop for fusk og fupfirmaer</a:t>
            </a:r>
          </a:p>
        </p:txBody>
      </p:sp>
      <p:sp>
        <p:nvSpPr>
          <p:cNvPr id="21" name="Rektangel 20">
            <a:extLst>
              <a:ext uri="{FF2B5EF4-FFF2-40B4-BE49-F238E27FC236}">
                <a16:creationId xmlns:a16="http://schemas.microsoft.com/office/drawing/2014/main" id="{8CBB0181-7792-4F04-94BF-C6735EEBADFA}"/>
              </a:ext>
            </a:extLst>
          </p:cNvPr>
          <p:cNvSpPr/>
          <p:nvPr/>
        </p:nvSpPr>
        <p:spPr>
          <a:xfrm>
            <a:off x="716538" y="4675410"/>
            <a:ext cx="2512678" cy="738664"/>
          </a:xfrm>
          <a:prstGeom prst="rect">
            <a:avLst/>
          </a:prstGeom>
        </p:spPr>
        <p:txBody>
          <a:bodyPr wrap="square">
            <a:spAutoFit/>
          </a:bodyPr>
          <a:lstStyle/>
          <a:p>
            <a:r>
              <a:rPr lang="da-DK" sz="1400" dirty="0">
                <a:solidFill>
                  <a:srgbClr val="2F2C2E"/>
                </a:solidFill>
                <a:latin typeface="ItalianPlateNo2Expanded-Medium" panose="020B0605000000020004" pitchFamily="34" charset="0"/>
              </a:rPr>
              <a:t>Politikerne skal styrke velfærden i takt med, at vi bliver flere børn og ældre</a:t>
            </a:r>
            <a:r>
              <a:rPr lang="da-DK" sz="1400" dirty="0"/>
              <a:t> </a:t>
            </a:r>
            <a:endParaRPr lang="da-DK" dirty="0"/>
          </a:p>
        </p:txBody>
      </p:sp>
      <p:sp>
        <p:nvSpPr>
          <p:cNvPr id="57" name="Rektangel 56">
            <a:extLst>
              <a:ext uri="{FF2B5EF4-FFF2-40B4-BE49-F238E27FC236}">
                <a16:creationId xmlns:a16="http://schemas.microsoft.com/office/drawing/2014/main" id="{B72EDAD2-22F6-4738-9124-5EC5E571069F}"/>
              </a:ext>
            </a:extLst>
          </p:cNvPr>
          <p:cNvSpPr/>
          <p:nvPr/>
        </p:nvSpPr>
        <p:spPr>
          <a:xfrm>
            <a:off x="4098688" y="4675410"/>
            <a:ext cx="2512678" cy="954107"/>
          </a:xfrm>
          <a:prstGeom prst="rect">
            <a:avLst/>
          </a:prstGeom>
        </p:spPr>
        <p:txBody>
          <a:bodyPr wrap="square">
            <a:spAutoFit/>
          </a:bodyPr>
          <a:lstStyle/>
          <a:p>
            <a:r>
              <a:rPr lang="da-DK" sz="1400" dirty="0">
                <a:solidFill>
                  <a:srgbClr val="2F2C2E"/>
                </a:solidFill>
                <a:latin typeface="ItalianPlateNo2Expanded-Medium" panose="020B0605000000020004" pitchFamily="34" charset="0"/>
              </a:rPr>
              <a:t>Flere skal have arbejde og uddannelse, så vi kan løfte velfærden og den grønne omstilling.</a:t>
            </a:r>
            <a:r>
              <a:rPr lang="da-DK" sz="1400" dirty="0"/>
              <a:t> </a:t>
            </a:r>
            <a:endParaRPr lang="da-DK" dirty="0"/>
          </a:p>
        </p:txBody>
      </p:sp>
      <p:sp>
        <p:nvSpPr>
          <p:cNvPr id="58" name="Rektangel 57">
            <a:extLst>
              <a:ext uri="{FF2B5EF4-FFF2-40B4-BE49-F238E27FC236}">
                <a16:creationId xmlns:a16="http://schemas.microsoft.com/office/drawing/2014/main" id="{BF1F8ABA-2638-4E68-BEBB-E7F2FC8B971B}"/>
              </a:ext>
            </a:extLst>
          </p:cNvPr>
          <p:cNvSpPr/>
          <p:nvPr/>
        </p:nvSpPr>
        <p:spPr>
          <a:xfrm>
            <a:off x="7464187" y="4675410"/>
            <a:ext cx="2512678" cy="954107"/>
          </a:xfrm>
          <a:prstGeom prst="rect">
            <a:avLst/>
          </a:prstGeom>
        </p:spPr>
        <p:txBody>
          <a:bodyPr wrap="square">
            <a:spAutoFit/>
          </a:bodyPr>
          <a:lstStyle/>
          <a:p>
            <a:r>
              <a:rPr lang="da-DK" sz="1400" dirty="0">
                <a:solidFill>
                  <a:srgbClr val="2F2C2E"/>
                </a:solidFill>
                <a:latin typeface="ItalianPlateNo2Expanded-Medium" panose="020B0605000000020004" pitchFamily="34" charset="0"/>
              </a:rPr>
              <a:t>Social dumping hører ingen steder hjemme, og vi skal styrke kontrollen, så dem, der snyder, stoppes.</a:t>
            </a:r>
            <a:endParaRPr lang="da-DK" dirty="0"/>
          </a:p>
        </p:txBody>
      </p:sp>
      <p:sp>
        <p:nvSpPr>
          <p:cNvPr id="15" name="Rektangel 14">
            <a:extLst>
              <a:ext uri="{FF2B5EF4-FFF2-40B4-BE49-F238E27FC236}">
                <a16:creationId xmlns:a16="http://schemas.microsoft.com/office/drawing/2014/main" id="{BDD04734-A98C-4C21-9F09-DBFDE9B36E11}"/>
              </a:ext>
            </a:extLst>
          </p:cNvPr>
          <p:cNvSpPr/>
          <p:nvPr/>
        </p:nvSpPr>
        <p:spPr>
          <a:xfrm>
            <a:off x="452881" y="572529"/>
            <a:ext cx="10078395" cy="1107996"/>
          </a:xfrm>
          <a:prstGeom prst="rect">
            <a:avLst/>
          </a:prstGeom>
        </p:spPr>
        <p:txBody>
          <a:bodyPr wrap="square">
            <a:spAutoFit/>
          </a:bodyPr>
          <a:lstStyle/>
          <a:p>
            <a:pPr marL="0" marR="0" lvl="0" indent="0" algn="l" defTabSz="829334" rtl="0" eaLnBrk="1" fontAlgn="auto" latinLnBrk="0" hangingPunct="1">
              <a:lnSpc>
                <a:spcPct val="100000"/>
              </a:lnSpc>
              <a:spcBef>
                <a:spcPts val="0"/>
              </a:spcBef>
              <a:spcAft>
                <a:spcPts val="0"/>
              </a:spcAft>
              <a:buClrTx/>
              <a:buSzTx/>
              <a:buFontTx/>
              <a:buNone/>
              <a:tabLst/>
              <a:defRPr/>
            </a:pPr>
            <a:r>
              <a:rPr lang="da-DK" sz="6600" b="1" dirty="0">
                <a:solidFill>
                  <a:srgbClr val="B92E2B"/>
                </a:solidFill>
                <a:latin typeface="Italian Plate No2 Expanded Blac" panose="020B0A05000000020004" pitchFamily="34" charset="0"/>
                <a:ea typeface="Tahoma" panose="020B0604030504040204" pitchFamily="34" charset="0"/>
                <a:cs typeface="Tahoma" panose="020B0604030504040204" pitchFamily="34" charset="0"/>
              </a:rPr>
              <a:t>LYT TIL VORES STEMME</a:t>
            </a:r>
            <a:endParaRPr kumimoji="0" lang="da-DK" sz="6600" b="1" i="0" u="none" strike="noStrike" kern="1200" cap="none" spc="0" normalizeH="0" baseline="0" noProof="0" dirty="0">
              <a:ln>
                <a:noFill/>
              </a:ln>
              <a:solidFill>
                <a:srgbClr val="B92E2B"/>
              </a:solidFill>
              <a:effectLst/>
              <a:uLnTx/>
              <a:uFillTx/>
              <a:latin typeface="Italian Plate No2 Expanded Blac" panose="020B0A050000000200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902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https://stemforfaellesskabet.dk/wp-content/uploads/sites/7/2021/04/sosu-70-1.jpg">
            <a:extLst>
              <a:ext uri="{FF2B5EF4-FFF2-40B4-BE49-F238E27FC236}">
                <a16:creationId xmlns:a16="http://schemas.microsoft.com/office/drawing/2014/main" id="{54B18A5D-318D-4708-A066-FDFCA5CB36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70" b="11981"/>
          <a:stretch/>
        </p:blipFill>
        <p:spPr bwMode="auto">
          <a:xfrm>
            <a:off x="-9525" y="1415357"/>
            <a:ext cx="10693400" cy="5813940"/>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 fremtiden</a:t>
            </a:r>
            <a:endParaRPr lang="da-DK" sz="2000" b="1" dirty="0">
              <a:solidFill>
                <a:srgbClr val="B92E2B"/>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01</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Politikerne skal styrke velfærden i takt med, at vi bliver flere børn og ældre</a:t>
              </a:r>
              <a:r>
                <a:rPr lang="da-DK" sz="1400" dirty="0">
                  <a:solidFill>
                    <a:srgbClr val="000000"/>
                  </a:solidFill>
                </a:rPr>
                <a:t> </a:t>
              </a:r>
              <a:endParaRPr lang="da-DK" dirty="0">
                <a:solidFill>
                  <a:srgbClr val="000000"/>
                </a:solidFill>
              </a:endParaRP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46" name="Rektangel 45">
            <a:extLst>
              <a:ext uri="{FF2B5EF4-FFF2-40B4-BE49-F238E27FC236}">
                <a16:creationId xmlns:a16="http://schemas.microsoft.com/office/drawing/2014/main" id="{81E6E585-8CF8-4F4C-A654-8F2A84592347}"/>
              </a:ext>
            </a:extLst>
          </p:cNvPr>
          <p:cNvSpPr/>
          <p:nvPr/>
        </p:nvSpPr>
        <p:spPr>
          <a:xfrm>
            <a:off x="306140" y="3016263"/>
            <a:ext cx="10062070"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a16="http://schemas.microsoft.com/office/drawing/2014/main" id="{D525058C-E3D7-4BC2-9237-CEAF86996884}"/>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40" name="Tekstfelt 39">
            <a:extLst>
              <a:ext uri="{FF2B5EF4-FFF2-40B4-BE49-F238E27FC236}">
                <a16:creationId xmlns:a16="http://schemas.microsoft.com/office/drawing/2014/main" id="{89A98B2A-C802-4742-A71B-CC657E0F7BDB}"/>
              </a:ext>
            </a:extLst>
          </p:cNvPr>
          <p:cNvSpPr txBox="1"/>
          <p:nvPr/>
        </p:nvSpPr>
        <p:spPr>
          <a:xfrm>
            <a:off x="1296879" y="3720817"/>
            <a:ext cx="1767114" cy="584775"/>
          </a:xfrm>
          <a:prstGeom prst="rect">
            <a:avLst/>
          </a:prstGeom>
          <a:noFill/>
        </p:spPr>
        <p:txBody>
          <a:bodyPr wrap="square" rtlCol="0">
            <a:spAutoFit/>
          </a:bodyPr>
          <a:lstStyle/>
          <a:p>
            <a:pPr algn="ctr" defTabSz="457200" fontAlgn="auto">
              <a:spcBef>
                <a:spcPts val="0"/>
              </a:spcBef>
              <a:spcAft>
                <a:spcPts val="0"/>
              </a:spcAft>
            </a:pP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15%</a:t>
            </a:r>
          </a:p>
        </p:txBody>
      </p:sp>
      <p:sp>
        <p:nvSpPr>
          <p:cNvPr id="41" name="Rektangel 40">
            <a:extLst>
              <a:ext uri="{FF2B5EF4-FFF2-40B4-BE49-F238E27FC236}">
                <a16:creationId xmlns:a16="http://schemas.microsoft.com/office/drawing/2014/main" id="{7C85FE09-FC11-4A0B-A3E2-5DA2212CC6F2}"/>
              </a:ext>
            </a:extLst>
          </p:cNvPr>
          <p:cNvSpPr/>
          <p:nvPr/>
        </p:nvSpPr>
        <p:spPr>
          <a:xfrm>
            <a:off x="1029341" y="4321919"/>
            <a:ext cx="2421185" cy="1323439"/>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Faldt de samlede udgifter til velfærd pr. kernebruger </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(0-15 årige og 67+-årige) fra 2009-2020</a:t>
            </a:r>
          </a:p>
        </p:txBody>
      </p:sp>
      <p:sp>
        <p:nvSpPr>
          <p:cNvPr id="45" name="Rektangel 44">
            <a:extLst>
              <a:ext uri="{FF2B5EF4-FFF2-40B4-BE49-F238E27FC236}">
                <a16:creationId xmlns:a16="http://schemas.microsoft.com/office/drawing/2014/main" id="{8A4B4E8C-1A84-4D34-966F-4A04B42D01E9}"/>
              </a:ext>
            </a:extLst>
          </p:cNvPr>
          <p:cNvSpPr/>
          <p:nvPr/>
        </p:nvSpPr>
        <p:spPr>
          <a:xfrm>
            <a:off x="4045913" y="3805826"/>
            <a:ext cx="2307582" cy="1077218"/>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I 2030 vil der være ca. </a:t>
            </a: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56.000</a:t>
            </a: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 </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flere børn mellem 0-6 år </a:t>
            </a:r>
          </a:p>
        </p:txBody>
      </p:sp>
      <p:sp>
        <p:nvSpPr>
          <p:cNvPr id="22" name="Rektangel 21">
            <a:extLst>
              <a:ext uri="{FF2B5EF4-FFF2-40B4-BE49-F238E27FC236}">
                <a16:creationId xmlns:a16="http://schemas.microsoft.com/office/drawing/2014/main" id="{21B09875-F00D-4B6E-9E7E-FF19931FAA68}"/>
              </a:ext>
            </a:extLst>
          </p:cNvPr>
          <p:cNvSpPr/>
          <p:nvPr/>
        </p:nvSpPr>
        <p:spPr>
          <a:xfrm>
            <a:off x="7078707" y="3844351"/>
            <a:ext cx="2307582" cy="1077218"/>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I 2030 vil der være ca. </a:t>
            </a:r>
            <a:r>
              <a:rPr lang="da-DK" sz="32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167.000</a:t>
            </a:r>
            <a:r>
              <a:rPr lang="da-DK" sz="32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 </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flere ældre 67+</a:t>
            </a:r>
          </a:p>
        </p:txBody>
      </p:sp>
      <p:pic>
        <p:nvPicPr>
          <p:cNvPr id="20" name="Billede 19">
            <a:extLst>
              <a:ext uri="{FF2B5EF4-FFF2-40B4-BE49-F238E27FC236}">
                <a16:creationId xmlns:a16="http://schemas.microsoft.com/office/drawing/2014/main" id="{AFE4C8D4-43A3-4E78-B9CA-266B75B8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73" y="209829"/>
            <a:ext cx="925906" cy="925906"/>
          </a:xfrm>
          <a:prstGeom prst="rect">
            <a:avLst/>
          </a:prstGeom>
        </p:spPr>
      </p:pic>
    </p:spTree>
    <p:extLst>
      <p:ext uri="{BB962C8B-B14F-4D97-AF65-F5344CB8AC3E}">
        <p14:creationId xmlns:p14="http://schemas.microsoft.com/office/powerpoint/2010/main" val="319074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6" descr="https://stemforfaellesskabet.dk/wp-content/uploads/sites/7/2021/04/sosu-70-1.jpg">
            <a:extLst>
              <a:ext uri="{FF2B5EF4-FFF2-40B4-BE49-F238E27FC236}">
                <a16:creationId xmlns:a16="http://schemas.microsoft.com/office/drawing/2014/main" id="{C8FD629D-65CE-4255-9B6A-863604921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70" b="11981"/>
          <a:stretch/>
        </p:blipFill>
        <p:spPr bwMode="auto">
          <a:xfrm>
            <a:off x="0" y="1429864"/>
            <a:ext cx="10693400" cy="581394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s://stemforfaellesskabet.dk/wp-content/uploads/sites/7/2021/04/sosu-70-1.jpg">
            <a:extLst>
              <a:ext uri="{FF2B5EF4-FFF2-40B4-BE49-F238E27FC236}">
                <a16:creationId xmlns:a16="http://schemas.microsoft.com/office/drawing/2014/main" id="{7CD343AE-D0CE-42FB-AE2D-128371959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70" b="11981"/>
          <a:stretch/>
        </p:blipFill>
        <p:spPr bwMode="auto">
          <a:xfrm>
            <a:off x="-9525" y="1415357"/>
            <a:ext cx="10693400" cy="5813940"/>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 fremtiden</a:t>
            </a:r>
            <a:endParaRPr lang="da-DK" sz="2000" b="1" dirty="0">
              <a:solidFill>
                <a:srgbClr val="B92E2B"/>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01</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Styrk velfærden i takt med, at vi bliver flere børn og ældre</a:t>
              </a:r>
              <a:r>
                <a:rPr lang="da-DK" sz="1400" dirty="0">
                  <a:solidFill>
                    <a:srgbClr val="000000"/>
                  </a:solidFill>
                </a:rPr>
                <a:t> </a:t>
              </a:r>
              <a:endParaRPr lang="da-DK" dirty="0">
                <a:solidFill>
                  <a:srgbClr val="000000"/>
                </a:solidFill>
              </a:endParaRP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20" name="Billede 19">
            <a:extLst>
              <a:ext uri="{FF2B5EF4-FFF2-40B4-BE49-F238E27FC236}">
                <a16:creationId xmlns:a16="http://schemas.microsoft.com/office/drawing/2014/main" id="{AFE4C8D4-43A3-4E78-B9CA-266B75B8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73" y="209829"/>
            <a:ext cx="925906" cy="925906"/>
          </a:xfrm>
          <a:prstGeom prst="rect">
            <a:avLst/>
          </a:prstGeom>
        </p:spPr>
      </p:pic>
      <p:sp>
        <p:nvSpPr>
          <p:cNvPr id="16" name="Rektangel 15">
            <a:extLst>
              <a:ext uri="{FF2B5EF4-FFF2-40B4-BE49-F238E27FC236}">
                <a16:creationId xmlns:a16="http://schemas.microsoft.com/office/drawing/2014/main" id="{F88A5C10-2D18-487F-8787-A28B84C76974}"/>
              </a:ext>
            </a:extLst>
          </p:cNvPr>
          <p:cNvSpPr/>
          <p:nvPr/>
        </p:nvSpPr>
        <p:spPr>
          <a:xfrm>
            <a:off x="197651" y="2399655"/>
            <a:ext cx="6977151" cy="3929192"/>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ECF11437-DB07-4F74-90A5-BE355210E165}"/>
              </a:ext>
            </a:extLst>
          </p:cNvPr>
          <p:cNvSpPr/>
          <p:nvPr/>
        </p:nvSpPr>
        <p:spPr>
          <a:xfrm>
            <a:off x="348458" y="3316187"/>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18" name="Rektangel 17">
            <a:extLst>
              <a:ext uri="{FF2B5EF4-FFF2-40B4-BE49-F238E27FC236}">
                <a16:creationId xmlns:a16="http://schemas.microsoft.com/office/drawing/2014/main" id="{C73599DD-CF44-4B39-ABA9-CCD794E8FAF8}"/>
              </a:ext>
            </a:extLst>
          </p:cNvPr>
          <p:cNvSpPr/>
          <p:nvPr/>
        </p:nvSpPr>
        <p:spPr>
          <a:xfrm>
            <a:off x="348458" y="3741810"/>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21" name="Rektangel 20">
            <a:extLst>
              <a:ext uri="{FF2B5EF4-FFF2-40B4-BE49-F238E27FC236}">
                <a16:creationId xmlns:a16="http://schemas.microsoft.com/office/drawing/2014/main" id="{8852C565-506A-4D8D-BE09-DEDD050A0132}"/>
              </a:ext>
            </a:extLst>
          </p:cNvPr>
          <p:cNvSpPr/>
          <p:nvPr/>
        </p:nvSpPr>
        <p:spPr>
          <a:xfrm>
            <a:off x="348458" y="416743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23" name="Rektangel 22">
            <a:extLst>
              <a:ext uri="{FF2B5EF4-FFF2-40B4-BE49-F238E27FC236}">
                <a16:creationId xmlns:a16="http://schemas.microsoft.com/office/drawing/2014/main" id="{A9582AE9-982A-47AD-82E8-7D17A5487176}"/>
              </a:ext>
            </a:extLst>
          </p:cNvPr>
          <p:cNvSpPr/>
          <p:nvPr/>
        </p:nvSpPr>
        <p:spPr>
          <a:xfrm>
            <a:off x="348458" y="4593056"/>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24" name="Rektangel 23">
            <a:extLst>
              <a:ext uri="{FF2B5EF4-FFF2-40B4-BE49-F238E27FC236}">
                <a16:creationId xmlns:a16="http://schemas.microsoft.com/office/drawing/2014/main" id="{EB5BD9CA-A640-41CD-9192-C27DCC798D8F}"/>
              </a:ext>
            </a:extLst>
          </p:cNvPr>
          <p:cNvSpPr/>
          <p:nvPr/>
        </p:nvSpPr>
        <p:spPr>
          <a:xfrm>
            <a:off x="3841809" y="2523752"/>
            <a:ext cx="1504891" cy="553998"/>
          </a:xfrm>
          <a:prstGeom prst="rect">
            <a:avLst/>
          </a:prstGeom>
        </p:spPr>
        <p:txBody>
          <a:bodyPr wrap="square">
            <a:spAutoFit/>
          </a:bodyPr>
          <a:lstStyle/>
          <a:p>
            <a:pPr lvl="0"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Udvikling i antallet af børn (0-6 år), 2021-2030</a:t>
            </a:r>
          </a:p>
        </p:txBody>
      </p:sp>
      <p:sp>
        <p:nvSpPr>
          <p:cNvPr id="26" name="Rektangel 25">
            <a:extLst>
              <a:ext uri="{FF2B5EF4-FFF2-40B4-BE49-F238E27FC236}">
                <a16:creationId xmlns:a16="http://schemas.microsoft.com/office/drawing/2014/main" id="{B5254599-4330-4911-ABD1-A7FA6EAE2BB5}"/>
              </a:ext>
            </a:extLst>
          </p:cNvPr>
          <p:cNvSpPr/>
          <p:nvPr/>
        </p:nvSpPr>
        <p:spPr>
          <a:xfrm>
            <a:off x="5550113" y="2523752"/>
            <a:ext cx="1504891" cy="553998"/>
          </a:xfrm>
          <a:prstGeom prst="rect">
            <a:avLst/>
          </a:prstGeom>
        </p:spPr>
        <p:txBody>
          <a:bodyPr wrap="square">
            <a:spAutoFit/>
          </a:bodyPr>
          <a:lstStyle/>
          <a:p>
            <a:pPr lvl="0"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Udvikling i antallet af ældre (67+) 2021-2030 </a:t>
            </a:r>
          </a:p>
        </p:txBody>
      </p:sp>
      <p:sp>
        <p:nvSpPr>
          <p:cNvPr id="27" name="Rektangel 26">
            <a:extLst>
              <a:ext uri="{FF2B5EF4-FFF2-40B4-BE49-F238E27FC236}">
                <a16:creationId xmlns:a16="http://schemas.microsoft.com/office/drawing/2014/main" id="{A74E7C6A-0E95-45E4-BB38-0687E365BF06}"/>
              </a:ext>
            </a:extLst>
          </p:cNvPr>
          <p:cNvSpPr/>
          <p:nvPr/>
        </p:nvSpPr>
        <p:spPr>
          <a:xfrm>
            <a:off x="1931564" y="2523752"/>
            <a:ext cx="1721112" cy="553998"/>
          </a:xfrm>
          <a:prstGeom prst="rect">
            <a:avLst/>
          </a:prstGeom>
        </p:spPr>
        <p:txBody>
          <a:bodyPr wrap="square">
            <a:spAutoFit/>
          </a:bodyPr>
          <a:lstStyle/>
          <a:p>
            <a:pPr lvl="0" defTabSz="829334" fontAlgn="auto">
              <a:spcBef>
                <a:spcPts val="0"/>
              </a:spcBef>
              <a:spcAft>
                <a:spcPts val="0"/>
              </a:spcAft>
              <a:defRPr/>
            </a:pPr>
            <a:r>
              <a:rPr lang="da-DK" sz="1000" b="1" dirty="0">
                <a:latin typeface="ItalianPlateNo2Expanded-Regular" panose="020B0505000000020004" pitchFamily="34" charset="0"/>
                <a:ea typeface="Tahoma" panose="020B0604030504040204" pitchFamily="34" charset="0"/>
                <a:cs typeface="Tahoma" panose="020B0604030504040204" pitchFamily="34" charset="0"/>
              </a:rPr>
              <a:t>Udvikling i serviceudgifter i alt pr. 0-15 år og 67+-årige, 2009-2020</a:t>
            </a:r>
          </a:p>
        </p:txBody>
      </p:sp>
      <p:sp>
        <p:nvSpPr>
          <p:cNvPr id="28" name="Rektangel 27">
            <a:extLst>
              <a:ext uri="{FF2B5EF4-FFF2-40B4-BE49-F238E27FC236}">
                <a16:creationId xmlns:a16="http://schemas.microsoft.com/office/drawing/2014/main" id="{5ED01DC9-8CB6-405E-B66E-93D80C5DF12A}"/>
              </a:ext>
            </a:extLst>
          </p:cNvPr>
          <p:cNvSpPr/>
          <p:nvPr/>
        </p:nvSpPr>
        <p:spPr>
          <a:xfrm>
            <a:off x="348458" y="5018679"/>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30" name="Rektangel 29">
            <a:extLst>
              <a:ext uri="{FF2B5EF4-FFF2-40B4-BE49-F238E27FC236}">
                <a16:creationId xmlns:a16="http://schemas.microsoft.com/office/drawing/2014/main" id="{FBC4F7F7-A034-4C79-8461-CF29794D7D75}"/>
              </a:ext>
            </a:extLst>
          </p:cNvPr>
          <p:cNvSpPr/>
          <p:nvPr/>
        </p:nvSpPr>
        <p:spPr>
          <a:xfrm>
            <a:off x="348458" y="5444302"/>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33" name="Rektangel 32">
            <a:extLst>
              <a:ext uri="{FF2B5EF4-FFF2-40B4-BE49-F238E27FC236}">
                <a16:creationId xmlns:a16="http://schemas.microsoft.com/office/drawing/2014/main" id="{CD0C7781-D09D-4765-8EFE-5093F3316EA3}"/>
              </a:ext>
            </a:extLst>
          </p:cNvPr>
          <p:cNvSpPr/>
          <p:nvPr/>
        </p:nvSpPr>
        <p:spPr>
          <a:xfrm>
            <a:off x="348458" y="586992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cxnSp>
        <p:nvCxnSpPr>
          <p:cNvPr id="35" name="Lige forbindelse 34">
            <a:extLst>
              <a:ext uri="{FF2B5EF4-FFF2-40B4-BE49-F238E27FC236}">
                <a16:creationId xmlns:a16="http://schemas.microsoft.com/office/drawing/2014/main" id="{CAF7B45C-B676-4EEB-87CA-BB10E604D762}"/>
              </a:ext>
            </a:extLst>
          </p:cNvPr>
          <p:cNvCxnSpPr/>
          <p:nvPr/>
        </p:nvCxnSpPr>
        <p:spPr bwMode="auto">
          <a:xfrm>
            <a:off x="197651" y="3231638"/>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B9FEB5FA-4932-4891-A101-D5EC828E91FB}"/>
              </a:ext>
            </a:extLst>
          </p:cNvPr>
          <p:cNvCxnSpPr/>
          <p:nvPr/>
        </p:nvCxnSpPr>
        <p:spPr bwMode="auto">
          <a:xfrm>
            <a:off x="197651" y="3657987"/>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Lige forbindelse 36">
            <a:extLst>
              <a:ext uri="{FF2B5EF4-FFF2-40B4-BE49-F238E27FC236}">
                <a16:creationId xmlns:a16="http://schemas.microsoft.com/office/drawing/2014/main" id="{69B85702-8005-47A4-841F-D7444A6712B3}"/>
              </a:ext>
            </a:extLst>
          </p:cNvPr>
          <p:cNvCxnSpPr/>
          <p:nvPr/>
        </p:nvCxnSpPr>
        <p:spPr bwMode="auto">
          <a:xfrm>
            <a:off x="197651" y="4084336"/>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Lige forbindelse 37">
            <a:extLst>
              <a:ext uri="{FF2B5EF4-FFF2-40B4-BE49-F238E27FC236}">
                <a16:creationId xmlns:a16="http://schemas.microsoft.com/office/drawing/2014/main" id="{53A0720E-414D-4DB5-AAB5-EEB77ACCD64C}"/>
              </a:ext>
            </a:extLst>
          </p:cNvPr>
          <p:cNvCxnSpPr/>
          <p:nvPr/>
        </p:nvCxnSpPr>
        <p:spPr bwMode="auto">
          <a:xfrm>
            <a:off x="197651" y="4510685"/>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17A191DF-5A14-4364-882E-CB8B605B31BC}"/>
              </a:ext>
            </a:extLst>
          </p:cNvPr>
          <p:cNvCxnSpPr/>
          <p:nvPr/>
        </p:nvCxnSpPr>
        <p:spPr bwMode="auto">
          <a:xfrm>
            <a:off x="197651" y="4937034"/>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8EF2A350-091A-4A84-BCD1-CD97571500DC}"/>
              </a:ext>
            </a:extLst>
          </p:cNvPr>
          <p:cNvCxnSpPr/>
          <p:nvPr/>
        </p:nvCxnSpPr>
        <p:spPr bwMode="auto">
          <a:xfrm>
            <a:off x="197651" y="5363383"/>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D17A0A53-E60B-4E17-9E72-B181EC04A7BB}"/>
              </a:ext>
            </a:extLst>
          </p:cNvPr>
          <p:cNvCxnSpPr/>
          <p:nvPr/>
        </p:nvCxnSpPr>
        <p:spPr bwMode="auto">
          <a:xfrm>
            <a:off x="197651" y="5789732"/>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384FA80D-DC0B-4405-8C7E-75EF39EB20DC}"/>
              </a:ext>
            </a:extLst>
          </p:cNvPr>
          <p:cNvCxnSpPr/>
          <p:nvPr/>
        </p:nvCxnSpPr>
        <p:spPr bwMode="auto">
          <a:xfrm>
            <a:off x="197651" y="6216079"/>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ktangel 46">
            <a:extLst>
              <a:ext uri="{FF2B5EF4-FFF2-40B4-BE49-F238E27FC236}">
                <a16:creationId xmlns:a16="http://schemas.microsoft.com/office/drawing/2014/main" id="{E9824B85-01DB-46FD-BCC5-025E69FB8257}"/>
              </a:ext>
            </a:extLst>
          </p:cNvPr>
          <p:cNvSpPr/>
          <p:nvPr/>
        </p:nvSpPr>
        <p:spPr>
          <a:xfrm>
            <a:off x="3696013"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48" name="Rektangel 47">
            <a:extLst>
              <a:ext uri="{FF2B5EF4-FFF2-40B4-BE49-F238E27FC236}">
                <a16:creationId xmlns:a16="http://schemas.microsoft.com/office/drawing/2014/main" id="{276AFB96-F36E-4852-BD29-BE5168B11A6A}"/>
              </a:ext>
            </a:extLst>
          </p:cNvPr>
          <p:cNvSpPr/>
          <p:nvPr/>
        </p:nvSpPr>
        <p:spPr>
          <a:xfrm>
            <a:off x="3696013"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49" name="Rektangel 48">
            <a:extLst>
              <a:ext uri="{FF2B5EF4-FFF2-40B4-BE49-F238E27FC236}">
                <a16:creationId xmlns:a16="http://schemas.microsoft.com/office/drawing/2014/main" id="{BD995AC3-4593-470D-A5C1-E9720CF6E211}"/>
              </a:ext>
            </a:extLst>
          </p:cNvPr>
          <p:cNvSpPr/>
          <p:nvPr/>
        </p:nvSpPr>
        <p:spPr>
          <a:xfrm>
            <a:off x="3696013"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50" name="Rektangel 49">
            <a:extLst>
              <a:ext uri="{FF2B5EF4-FFF2-40B4-BE49-F238E27FC236}">
                <a16:creationId xmlns:a16="http://schemas.microsoft.com/office/drawing/2014/main" id="{8708FBCF-6BEA-44F4-9B4C-91035B7F5871}"/>
              </a:ext>
            </a:extLst>
          </p:cNvPr>
          <p:cNvSpPr/>
          <p:nvPr/>
        </p:nvSpPr>
        <p:spPr>
          <a:xfrm>
            <a:off x="3696013"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51" name="Rektangel 50">
            <a:extLst>
              <a:ext uri="{FF2B5EF4-FFF2-40B4-BE49-F238E27FC236}">
                <a16:creationId xmlns:a16="http://schemas.microsoft.com/office/drawing/2014/main" id="{D673AEED-EEA0-40A9-AF61-7633FC960A5E}"/>
              </a:ext>
            </a:extLst>
          </p:cNvPr>
          <p:cNvSpPr/>
          <p:nvPr/>
        </p:nvSpPr>
        <p:spPr>
          <a:xfrm>
            <a:off x="3696013"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52" name="Rektangel 51">
            <a:extLst>
              <a:ext uri="{FF2B5EF4-FFF2-40B4-BE49-F238E27FC236}">
                <a16:creationId xmlns:a16="http://schemas.microsoft.com/office/drawing/2014/main" id="{B0E015BE-1631-45B6-BEBA-D5DE59911C5B}"/>
              </a:ext>
            </a:extLst>
          </p:cNvPr>
          <p:cNvSpPr/>
          <p:nvPr/>
        </p:nvSpPr>
        <p:spPr>
          <a:xfrm>
            <a:off x="3696013"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53" name="Rektangel 52">
            <a:extLst>
              <a:ext uri="{FF2B5EF4-FFF2-40B4-BE49-F238E27FC236}">
                <a16:creationId xmlns:a16="http://schemas.microsoft.com/office/drawing/2014/main" id="{957AD6C7-890F-42B6-B24C-F7A1076D5DDC}"/>
              </a:ext>
            </a:extLst>
          </p:cNvPr>
          <p:cNvSpPr/>
          <p:nvPr/>
        </p:nvSpPr>
        <p:spPr>
          <a:xfrm>
            <a:off x="3696013"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54" name="Rektangel 53">
            <a:extLst>
              <a:ext uri="{FF2B5EF4-FFF2-40B4-BE49-F238E27FC236}">
                <a16:creationId xmlns:a16="http://schemas.microsoft.com/office/drawing/2014/main" id="{230B91F4-9C4E-453C-9352-0AD0ECAE74EB}"/>
              </a:ext>
            </a:extLst>
          </p:cNvPr>
          <p:cNvSpPr/>
          <p:nvPr/>
        </p:nvSpPr>
        <p:spPr>
          <a:xfrm>
            <a:off x="5527665"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55" name="Rektangel 54">
            <a:extLst>
              <a:ext uri="{FF2B5EF4-FFF2-40B4-BE49-F238E27FC236}">
                <a16:creationId xmlns:a16="http://schemas.microsoft.com/office/drawing/2014/main" id="{08B26369-3F94-41FF-AAF1-A0957A24652F}"/>
              </a:ext>
            </a:extLst>
          </p:cNvPr>
          <p:cNvSpPr/>
          <p:nvPr/>
        </p:nvSpPr>
        <p:spPr>
          <a:xfrm>
            <a:off x="5527665"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56" name="Rektangel 55">
            <a:extLst>
              <a:ext uri="{FF2B5EF4-FFF2-40B4-BE49-F238E27FC236}">
                <a16:creationId xmlns:a16="http://schemas.microsoft.com/office/drawing/2014/main" id="{CD674A18-D95E-457F-9BCC-303E4C1FAB5F}"/>
              </a:ext>
            </a:extLst>
          </p:cNvPr>
          <p:cNvSpPr/>
          <p:nvPr/>
        </p:nvSpPr>
        <p:spPr>
          <a:xfrm>
            <a:off x="5527665"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57" name="Rektangel 56">
            <a:extLst>
              <a:ext uri="{FF2B5EF4-FFF2-40B4-BE49-F238E27FC236}">
                <a16:creationId xmlns:a16="http://schemas.microsoft.com/office/drawing/2014/main" id="{B7A30543-3E11-4B59-8E0D-37F1563BB591}"/>
              </a:ext>
            </a:extLst>
          </p:cNvPr>
          <p:cNvSpPr/>
          <p:nvPr/>
        </p:nvSpPr>
        <p:spPr>
          <a:xfrm>
            <a:off x="5527665"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58" name="Rektangel 57">
            <a:extLst>
              <a:ext uri="{FF2B5EF4-FFF2-40B4-BE49-F238E27FC236}">
                <a16:creationId xmlns:a16="http://schemas.microsoft.com/office/drawing/2014/main" id="{994E09B6-495A-4018-A68B-039186B9159F}"/>
              </a:ext>
            </a:extLst>
          </p:cNvPr>
          <p:cNvSpPr/>
          <p:nvPr/>
        </p:nvSpPr>
        <p:spPr>
          <a:xfrm>
            <a:off x="5527665"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59" name="Rektangel 58">
            <a:extLst>
              <a:ext uri="{FF2B5EF4-FFF2-40B4-BE49-F238E27FC236}">
                <a16:creationId xmlns:a16="http://schemas.microsoft.com/office/drawing/2014/main" id="{604F7FBD-18AC-4C5A-A250-07676F246809}"/>
              </a:ext>
            </a:extLst>
          </p:cNvPr>
          <p:cNvSpPr/>
          <p:nvPr/>
        </p:nvSpPr>
        <p:spPr>
          <a:xfrm>
            <a:off x="5527665"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60" name="Rektangel 59">
            <a:extLst>
              <a:ext uri="{FF2B5EF4-FFF2-40B4-BE49-F238E27FC236}">
                <a16:creationId xmlns:a16="http://schemas.microsoft.com/office/drawing/2014/main" id="{1EFF5760-7EC9-4EE7-864F-703CF1DF32CC}"/>
              </a:ext>
            </a:extLst>
          </p:cNvPr>
          <p:cNvSpPr/>
          <p:nvPr/>
        </p:nvSpPr>
        <p:spPr>
          <a:xfrm>
            <a:off x="5527665"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61" name="Rektangel 60">
            <a:extLst>
              <a:ext uri="{FF2B5EF4-FFF2-40B4-BE49-F238E27FC236}">
                <a16:creationId xmlns:a16="http://schemas.microsoft.com/office/drawing/2014/main" id="{7E07AECF-BA59-419E-9EFC-F23FA722D9F4}"/>
              </a:ext>
            </a:extLst>
          </p:cNvPr>
          <p:cNvSpPr/>
          <p:nvPr/>
        </p:nvSpPr>
        <p:spPr>
          <a:xfrm>
            <a:off x="1931564"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a</a:t>
            </a:r>
          </a:p>
        </p:txBody>
      </p:sp>
      <p:sp>
        <p:nvSpPr>
          <p:cNvPr id="62" name="Rektangel 61">
            <a:extLst>
              <a:ext uri="{FF2B5EF4-FFF2-40B4-BE49-F238E27FC236}">
                <a16:creationId xmlns:a16="http://schemas.microsoft.com/office/drawing/2014/main" id="{53DA014A-A66F-43FD-9741-79BB5D627AE9}"/>
              </a:ext>
            </a:extLst>
          </p:cNvPr>
          <p:cNvSpPr/>
          <p:nvPr/>
        </p:nvSpPr>
        <p:spPr>
          <a:xfrm>
            <a:off x="1931564"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b</a:t>
            </a:r>
          </a:p>
        </p:txBody>
      </p:sp>
      <p:sp>
        <p:nvSpPr>
          <p:cNvPr id="63" name="Rektangel 62">
            <a:extLst>
              <a:ext uri="{FF2B5EF4-FFF2-40B4-BE49-F238E27FC236}">
                <a16:creationId xmlns:a16="http://schemas.microsoft.com/office/drawing/2014/main" id="{AC456487-7646-47C9-B735-8A112FC62FEF}"/>
              </a:ext>
            </a:extLst>
          </p:cNvPr>
          <p:cNvSpPr/>
          <p:nvPr/>
        </p:nvSpPr>
        <p:spPr>
          <a:xfrm>
            <a:off x="1931564"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c</a:t>
            </a:r>
          </a:p>
        </p:txBody>
      </p:sp>
      <p:sp>
        <p:nvSpPr>
          <p:cNvPr id="64" name="Rektangel 63">
            <a:extLst>
              <a:ext uri="{FF2B5EF4-FFF2-40B4-BE49-F238E27FC236}">
                <a16:creationId xmlns:a16="http://schemas.microsoft.com/office/drawing/2014/main" id="{914417E2-4312-4EB2-86D8-33FF940AA5AC}"/>
              </a:ext>
            </a:extLst>
          </p:cNvPr>
          <p:cNvSpPr/>
          <p:nvPr/>
        </p:nvSpPr>
        <p:spPr>
          <a:xfrm>
            <a:off x="1931564"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d</a:t>
            </a:r>
          </a:p>
        </p:txBody>
      </p:sp>
      <p:sp>
        <p:nvSpPr>
          <p:cNvPr id="65" name="Rektangel 64">
            <a:extLst>
              <a:ext uri="{FF2B5EF4-FFF2-40B4-BE49-F238E27FC236}">
                <a16:creationId xmlns:a16="http://schemas.microsoft.com/office/drawing/2014/main" id="{73D7DF31-F170-4B18-8A91-F70EBC350183}"/>
              </a:ext>
            </a:extLst>
          </p:cNvPr>
          <p:cNvSpPr/>
          <p:nvPr/>
        </p:nvSpPr>
        <p:spPr>
          <a:xfrm>
            <a:off x="1931564"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e</a:t>
            </a:r>
          </a:p>
        </p:txBody>
      </p:sp>
      <p:sp>
        <p:nvSpPr>
          <p:cNvPr id="66" name="Rektangel 65">
            <a:extLst>
              <a:ext uri="{FF2B5EF4-FFF2-40B4-BE49-F238E27FC236}">
                <a16:creationId xmlns:a16="http://schemas.microsoft.com/office/drawing/2014/main" id="{CF33ED64-8393-4E85-9EAD-1848B0536CDE}"/>
              </a:ext>
            </a:extLst>
          </p:cNvPr>
          <p:cNvSpPr/>
          <p:nvPr/>
        </p:nvSpPr>
        <p:spPr>
          <a:xfrm>
            <a:off x="1931564"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f</a:t>
            </a:r>
          </a:p>
        </p:txBody>
      </p:sp>
      <p:sp>
        <p:nvSpPr>
          <p:cNvPr id="67" name="Rektangel 66">
            <a:extLst>
              <a:ext uri="{FF2B5EF4-FFF2-40B4-BE49-F238E27FC236}">
                <a16:creationId xmlns:a16="http://schemas.microsoft.com/office/drawing/2014/main" id="{250376B7-DDCE-4699-B397-3A48E3EAD7CC}"/>
              </a:ext>
            </a:extLst>
          </p:cNvPr>
          <p:cNvSpPr/>
          <p:nvPr/>
        </p:nvSpPr>
        <p:spPr>
          <a:xfrm>
            <a:off x="1931564"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Kommune g</a:t>
            </a:r>
          </a:p>
        </p:txBody>
      </p:sp>
      <p:sp>
        <p:nvSpPr>
          <p:cNvPr id="68" name="Afrundet rektangel 18">
            <a:extLst>
              <a:ext uri="{FF2B5EF4-FFF2-40B4-BE49-F238E27FC236}">
                <a16:creationId xmlns:a16="http://schemas.microsoft.com/office/drawing/2014/main" id="{25B914AD-E615-4BCC-AFE7-20402F3B141F}"/>
              </a:ext>
            </a:extLst>
          </p:cNvPr>
          <p:cNvSpPr/>
          <p:nvPr/>
        </p:nvSpPr>
        <p:spPr>
          <a:xfrm>
            <a:off x="7363935" y="1404370"/>
            <a:ext cx="3336448" cy="5828447"/>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ktangel 68">
            <a:extLst>
              <a:ext uri="{FF2B5EF4-FFF2-40B4-BE49-F238E27FC236}">
                <a16:creationId xmlns:a16="http://schemas.microsoft.com/office/drawing/2014/main" id="{99A5F08C-FB02-4E29-9DD0-0CFCCB61A811}"/>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sp>
        <p:nvSpPr>
          <p:cNvPr id="70" name="Rektangel 69">
            <a:extLst>
              <a:ext uri="{FF2B5EF4-FFF2-40B4-BE49-F238E27FC236}">
                <a16:creationId xmlns:a16="http://schemas.microsoft.com/office/drawing/2014/main" id="{A9C1DBA1-CE64-4F19-B91D-63C8C695C604}"/>
              </a:ext>
            </a:extLst>
          </p:cNvPr>
          <p:cNvSpPr/>
          <p:nvPr/>
        </p:nvSpPr>
        <p:spPr>
          <a:xfrm>
            <a:off x="7374900" y="2384802"/>
            <a:ext cx="3336448" cy="1477328"/>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Den kommunale og regionale velfærd er hårdt presset efter mange år med stramme økonomiske rammer. Dertil kommer at velfærden er udfordret af, at antallet af børn og ældre stiger i de kommende år.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Derfor skal velfærden i kommuner og regioner have et løft, så den som minimum følger med den voksende befolkning.  </a:t>
            </a:r>
          </a:p>
        </p:txBody>
      </p:sp>
      <p:sp>
        <p:nvSpPr>
          <p:cNvPr id="71" name="Tekstfelt 70">
            <a:extLst>
              <a:ext uri="{FF2B5EF4-FFF2-40B4-BE49-F238E27FC236}">
                <a16:creationId xmlns:a16="http://schemas.microsoft.com/office/drawing/2014/main" id="{C6E9DF36-ADD3-4135-A2D5-F8521A16300F}"/>
              </a:ext>
            </a:extLst>
          </p:cNvPr>
          <p:cNvSpPr txBox="1"/>
          <p:nvPr/>
        </p:nvSpPr>
        <p:spPr>
          <a:xfrm>
            <a:off x="209076" y="2730533"/>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FAKTA LOKALT</a:t>
            </a:r>
          </a:p>
        </p:txBody>
      </p:sp>
      <p:cxnSp>
        <p:nvCxnSpPr>
          <p:cNvPr id="4" name="Lige forbindelse 3">
            <a:extLst>
              <a:ext uri="{FF2B5EF4-FFF2-40B4-BE49-F238E27FC236}">
                <a16:creationId xmlns:a16="http://schemas.microsoft.com/office/drawing/2014/main" id="{6D4C2838-C268-4B77-B7BF-CC79A6FCC0D8}"/>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ktangel 74">
            <a:extLst>
              <a:ext uri="{FF2B5EF4-FFF2-40B4-BE49-F238E27FC236}">
                <a16:creationId xmlns:a16="http://schemas.microsoft.com/office/drawing/2014/main" id="{FB436689-1FD4-4F55-858E-CF7A6E60C7F6}"/>
              </a:ext>
            </a:extLst>
          </p:cNvPr>
          <p:cNvSpPr/>
          <p:nvPr/>
        </p:nvSpPr>
        <p:spPr>
          <a:xfrm>
            <a:off x="197651" y="6642425"/>
            <a:ext cx="6977151" cy="333253"/>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ktangel 76">
            <a:extLst>
              <a:ext uri="{FF2B5EF4-FFF2-40B4-BE49-F238E27FC236}">
                <a16:creationId xmlns:a16="http://schemas.microsoft.com/office/drawing/2014/main" id="{A0F22F1A-1507-4A84-8C3F-C36DA6D916D6}"/>
              </a:ext>
            </a:extLst>
          </p:cNvPr>
          <p:cNvSpPr/>
          <p:nvPr/>
        </p:nvSpPr>
        <p:spPr>
          <a:xfrm>
            <a:off x="348458" y="6678246"/>
            <a:ext cx="5430290" cy="246221"/>
          </a:xfrm>
          <a:prstGeom prst="rect">
            <a:avLst/>
          </a:prstGeom>
        </p:spPr>
        <p:txBody>
          <a:bodyPr wrap="square">
            <a:spAutoFit/>
          </a:bodyPr>
          <a:lstStyle/>
          <a:p>
            <a:pPr lvl="0" defTabSz="829334" fontAlgn="auto">
              <a:spcBef>
                <a:spcPts val="0"/>
              </a:spcBef>
              <a:spcAft>
                <a:spcPts val="0"/>
              </a:spcAft>
              <a:defRPr/>
            </a:pPr>
            <a:r>
              <a:rPr lang="da-DK" sz="1000" dirty="0">
                <a:latin typeface="ItalianPlateNo2Expanded-Regular" panose="020B0505000000020004" pitchFamily="34" charset="0"/>
                <a:ea typeface="Tahoma" panose="020B0604030504040204" pitchFamily="34" charset="0"/>
                <a:cs typeface="Tahoma" panose="020B0604030504040204" pitchFamily="34" charset="0"/>
              </a:rPr>
              <a:t>Kilde: FH-beregninger på baggrund af Danmarks Statistik</a:t>
            </a:r>
          </a:p>
        </p:txBody>
      </p:sp>
    </p:spTree>
    <p:extLst>
      <p:ext uri="{BB962C8B-B14F-4D97-AF65-F5344CB8AC3E}">
        <p14:creationId xmlns:p14="http://schemas.microsoft.com/office/powerpoint/2010/main" val="69102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s://dcjb9ra2bn4fr.cloudfront.net/1600px_COLOURBOX34341696.jpg?Expires=1629458284&amp;Signature=AVR-e4nF~G~tNl6FcWVnaWDJdCPdlZ~d9gn9WGZL~3ZSoqX~zzs-OJAjFVoRfzhPv0Id4Q-y8q33zbHj1gwiSBYv2-H5LcvJO9iJ3LqmjQYO8bAbrAHvDy0nOD1yp5laPUwoh4mrYnBGVzSJ6ROXxjZnXAdpQHPCvxInLQYCaMcssmcpp2-lLKsuRttwXGNrmK6yZ0tpeAwQBVBvsuZUPiCTxxWHTQMIDf~k7mcACorGCdIv5Tuqr~sNF9BEOdWDv8UhZ7kOz6YcDdinDPYI4~0yUh4A9e0pyuJ4MYhBqGADifE3w-6cfdd5BNxFf0v83bHMNotA42R9p-SRbXVo7A__&amp;Key-Pair-Id=APKAJJFR7WIPMIVXFK3Q">
            <a:extLst>
              <a:ext uri="{FF2B5EF4-FFF2-40B4-BE49-F238E27FC236}">
                <a16:creationId xmlns:a16="http://schemas.microsoft.com/office/drawing/2014/main" id="{14E38B55-6207-45AE-AB2A-808811D6D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6" b="15065"/>
          <a:stretch/>
        </p:blipFill>
        <p:spPr bwMode="auto">
          <a:xfrm>
            <a:off x="0" y="1404371"/>
            <a:ext cx="10690010" cy="5828448"/>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 fremtiden</a:t>
            </a:r>
            <a:endParaRPr lang="da-DK" sz="2000" b="1" dirty="0">
              <a:solidFill>
                <a:srgbClr val="B92E2B"/>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02</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Fasthold og rekruttér flere hænder til velfærden </a:t>
              </a: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46" name="Rektangel 45">
            <a:extLst>
              <a:ext uri="{FF2B5EF4-FFF2-40B4-BE49-F238E27FC236}">
                <a16:creationId xmlns:a16="http://schemas.microsoft.com/office/drawing/2014/main" id="{81E6E585-8CF8-4F4C-A654-8F2A84592347}"/>
              </a:ext>
            </a:extLst>
          </p:cNvPr>
          <p:cNvSpPr/>
          <p:nvPr/>
        </p:nvSpPr>
        <p:spPr>
          <a:xfrm>
            <a:off x="306140" y="3016263"/>
            <a:ext cx="10062070"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a16="http://schemas.microsoft.com/office/drawing/2014/main" id="{D525058C-E3D7-4BC2-9237-CEAF86996884}"/>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sp>
        <p:nvSpPr>
          <p:cNvPr id="40" name="Tekstfelt 39">
            <a:extLst>
              <a:ext uri="{FF2B5EF4-FFF2-40B4-BE49-F238E27FC236}">
                <a16:creationId xmlns:a16="http://schemas.microsoft.com/office/drawing/2014/main" id="{89A98B2A-C802-4742-A71B-CC657E0F7BDB}"/>
              </a:ext>
            </a:extLst>
          </p:cNvPr>
          <p:cNvSpPr txBox="1"/>
          <p:nvPr/>
        </p:nvSpPr>
        <p:spPr>
          <a:xfrm>
            <a:off x="4984324" y="3488243"/>
            <a:ext cx="1767114" cy="646331"/>
          </a:xfrm>
          <a:prstGeom prst="rect">
            <a:avLst/>
          </a:prstGeom>
          <a:noFill/>
        </p:spPr>
        <p:txBody>
          <a:bodyPr wrap="square" rtlCol="0">
            <a:spAutoFit/>
          </a:bodyPr>
          <a:lstStyle/>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17 pct.</a:t>
            </a:r>
          </a:p>
        </p:txBody>
      </p:sp>
      <p:sp>
        <p:nvSpPr>
          <p:cNvPr id="41" name="Rektangel 40">
            <a:extLst>
              <a:ext uri="{FF2B5EF4-FFF2-40B4-BE49-F238E27FC236}">
                <a16:creationId xmlns:a16="http://schemas.microsoft.com/office/drawing/2014/main" id="{7C85FE09-FC11-4A0B-A3E2-5DA2212CC6F2}"/>
              </a:ext>
            </a:extLst>
          </p:cNvPr>
          <p:cNvSpPr/>
          <p:nvPr/>
        </p:nvSpPr>
        <p:spPr>
          <a:xfrm>
            <a:off x="4716786" y="4089345"/>
            <a:ext cx="2421185" cy="830997"/>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lærerne i folkeskolen har ikke en lærer eller pædagoguddannelse</a:t>
            </a:r>
          </a:p>
        </p:txBody>
      </p:sp>
      <p:sp>
        <p:nvSpPr>
          <p:cNvPr id="45" name="Rektangel 44">
            <a:extLst>
              <a:ext uri="{FF2B5EF4-FFF2-40B4-BE49-F238E27FC236}">
                <a16:creationId xmlns:a16="http://schemas.microsoft.com/office/drawing/2014/main" id="{8A4B4E8C-1A84-4D34-966F-4A04B42D01E9}"/>
              </a:ext>
            </a:extLst>
          </p:cNvPr>
          <p:cNvSpPr/>
          <p:nvPr/>
        </p:nvSpPr>
        <p:spPr>
          <a:xfrm>
            <a:off x="833926" y="3503498"/>
            <a:ext cx="3664642" cy="584775"/>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Black" panose="020B0A05000000020004" pitchFamily="34" charset="0"/>
                <a:ea typeface="Tahoma" panose="020B0604030504040204" pitchFamily="34" charset="0"/>
                <a:cs typeface="Tahoma" panose="020B0604030504040204" pitchFamily="34" charset="0"/>
              </a:rPr>
              <a:t>ANDEL AF STILLINGSOPSLAG SOM IKKE BLIVER BESAT SOM ØNSKET</a:t>
            </a:r>
          </a:p>
        </p:txBody>
      </p:sp>
      <p:pic>
        <p:nvPicPr>
          <p:cNvPr id="20" name="Billede 19">
            <a:extLst>
              <a:ext uri="{FF2B5EF4-FFF2-40B4-BE49-F238E27FC236}">
                <a16:creationId xmlns:a16="http://schemas.microsoft.com/office/drawing/2014/main" id="{AFE4C8D4-43A3-4E78-B9CA-266B75B8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73" y="209829"/>
            <a:ext cx="925906" cy="925906"/>
          </a:xfrm>
          <a:prstGeom prst="rect">
            <a:avLst/>
          </a:prstGeom>
        </p:spPr>
      </p:pic>
      <p:sp>
        <p:nvSpPr>
          <p:cNvPr id="16" name="Rektangel 15">
            <a:extLst>
              <a:ext uri="{FF2B5EF4-FFF2-40B4-BE49-F238E27FC236}">
                <a16:creationId xmlns:a16="http://schemas.microsoft.com/office/drawing/2014/main" id="{F26F3D33-7B7B-499A-8E15-825184FACCC9}"/>
              </a:ext>
            </a:extLst>
          </p:cNvPr>
          <p:cNvSpPr/>
          <p:nvPr/>
        </p:nvSpPr>
        <p:spPr>
          <a:xfrm>
            <a:off x="457000" y="4130857"/>
            <a:ext cx="2307582" cy="892552"/>
          </a:xfrm>
          <a:prstGeom prst="rect">
            <a:avLst/>
          </a:prstGeom>
        </p:spPr>
        <p:txBody>
          <a:bodyPr wrap="square">
            <a:spAutoFit/>
          </a:bodyPr>
          <a:lstStyle/>
          <a:p>
            <a:pPr algn="ctr" defTabSz="457200" fontAlgn="auto">
              <a:spcBef>
                <a:spcPts val="0"/>
              </a:spcBef>
              <a:spcAft>
                <a:spcPts val="0"/>
              </a:spcAft>
            </a:pPr>
            <a:r>
              <a:rPr lang="da-DK" sz="1600" b="1" dirty="0" err="1">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Sosu</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-assistent</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40 pct.</a:t>
            </a:r>
            <a:endPar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endParaRPr>
          </a:p>
        </p:txBody>
      </p:sp>
      <p:sp>
        <p:nvSpPr>
          <p:cNvPr id="17" name="Rektangel 16">
            <a:extLst>
              <a:ext uri="{FF2B5EF4-FFF2-40B4-BE49-F238E27FC236}">
                <a16:creationId xmlns:a16="http://schemas.microsoft.com/office/drawing/2014/main" id="{18C9318D-161F-48B9-9B45-CB1FCB744CCA}"/>
              </a:ext>
            </a:extLst>
          </p:cNvPr>
          <p:cNvSpPr/>
          <p:nvPr/>
        </p:nvSpPr>
        <p:spPr>
          <a:xfrm>
            <a:off x="2517442" y="4130857"/>
            <a:ext cx="2307582" cy="892552"/>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Sygeplejerske</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33 pct.</a:t>
            </a:r>
            <a:endPar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endParaRPr>
          </a:p>
        </p:txBody>
      </p:sp>
      <p:sp>
        <p:nvSpPr>
          <p:cNvPr id="18" name="Rektangel 17">
            <a:extLst>
              <a:ext uri="{FF2B5EF4-FFF2-40B4-BE49-F238E27FC236}">
                <a16:creationId xmlns:a16="http://schemas.microsoft.com/office/drawing/2014/main" id="{CA37F493-CD65-4FF4-A0C6-E8A23E31C8E3}"/>
              </a:ext>
            </a:extLst>
          </p:cNvPr>
          <p:cNvSpPr/>
          <p:nvPr/>
        </p:nvSpPr>
        <p:spPr>
          <a:xfrm>
            <a:off x="457000" y="5199082"/>
            <a:ext cx="2307582" cy="892552"/>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Pædagog</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27 pct.</a:t>
            </a:r>
            <a:endPar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endParaRPr>
          </a:p>
        </p:txBody>
      </p:sp>
      <p:sp>
        <p:nvSpPr>
          <p:cNvPr id="21" name="Rektangel 20">
            <a:extLst>
              <a:ext uri="{FF2B5EF4-FFF2-40B4-BE49-F238E27FC236}">
                <a16:creationId xmlns:a16="http://schemas.microsoft.com/office/drawing/2014/main" id="{CE4BBC6D-9CED-4FBA-AE0F-8747BF7F4015}"/>
              </a:ext>
            </a:extLst>
          </p:cNvPr>
          <p:cNvSpPr/>
          <p:nvPr/>
        </p:nvSpPr>
        <p:spPr>
          <a:xfrm>
            <a:off x="2517442" y="5199082"/>
            <a:ext cx="2307582" cy="892552"/>
          </a:xfrm>
          <a:prstGeom prst="rect">
            <a:avLst/>
          </a:prstGeom>
        </p:spPr>
        <p:txBody>
          <a:bodyPr wrap="square">
            <a:spAutoFit/>
          </a:bodyPr>
          <a:lstStyle/>
          <a:p>
            <a:pPr algn="ctr" defTabSz="457200" fontAlgn="auto">
              <a:spcBef>
                <a:spcPts val="0"/>
              </a:spcBef>
              <a:spcAft>
                <a:spcPts val="0"/>
              </a:spcAft>
            </a:pPr>
            <a:r>
              <a:rPr lang="da-DK" sz="1600" b="1" dirty="0" err="1">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Sosu</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-hjælper</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32 pct.</a:t>
            </a:r>
            <a:endPar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endParaRPr>
          </a:p>
        </p:txBody>
      </p:sp>
      <p:sp>
        <p:nvSpPr>
          <p:cNvPr id="23" name="Rektangel 22">
            <a:extLst>
              <a:ext uri="{FF2B5EF4-FFF2-40B4-BE49-F238E27FC236}">
                <a16:creationId xmlns:a16="http://schemas.microsoft.com/office/drawing/2014/main" id="{7849E450-892F-4836-816C-CC045F3F7745}"/>
              </a:ext>
            </a:extLst>
          </p:cNvPr>
          <p:cNvSpPr/>
          <p:nvPr/>
        </p:nvSpPr>
        <p:spPr>
          <a:xfrm>
            <a:off x="7418573" y="3540471"/>
            <a:ext cx="2421185" cy="1815882"/>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Det er kun </a:t>
            </a: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13 pct</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 af fastansatte </a:t>
            </a:r>
            <a:r>
              <a:rPr lang="da-DK" sz="1600" b="1" dirty="0" err="1">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sosu’er</a:t>
            </a: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 i kommunerne, der arbejder på fuld tid, og den gennemsnitlige arbejdstid for pædagoger er </a:t>
            </a:r>
            <a:r>
              <a:rPr lang="da-DK" sz="1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32 timer</a:t>
            </a:r>
          </a:p>
        </p:txBody>
      </p:sp>
    </p:spTree>
    <p:extLst>
      <p:ext uri="{BB962C8B-B14F-4D97-AF65-F5344CB8AC3E}">
        <p14:creationId xmlns:p14="http://schemas.microsoft.com/office/powerpoint/2010/main" val="206353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 descr="https://dcjb9ra2bn4fr.cloudfront.net/1600px_COLOURBOX34341696.jpg?Expires=1629458284&amp;Signature=AVR-e4nF~G~tNl6FcWVnaWDJdCPdlZ~d9gn9WGZL~3ZSoqX~zzs-OJAjFVoRfzhPv0Id4Q-y8q33zbHj1gwiSBYv2-H5LcvJO9iJ3LqmjQYO8bAbrAHvDy0nOD1yp5laPUwoh4mrYnBGVzSJ6ROXxjZnXAdpQHPCvxInLQYCaMcssmcpp2-lLKsuRttwXGNrmK6yZ0tpeAwQBVBvsuZUPiCTxxWHTQMIDf~k7mcACorGCdIv5Tuqr~sNF9BEOdWDv8UhZ7kOz6YcDdinDPYI4~0yUh4A9e0pyuJ4MYhBqGADifE3w-6cfdd5BNxFf0v83bHMNotA42R9p-SRbXVo7A__&amp;Key-Pair-Id=APKAJJFR7WIPMIVXFK3Q">
            <a:extLst>
              <a:ext uri="{FF2B5EF4-FFF2-40B4-BE49-F238E27FC236}">
                <a16:creationId xmlns:a16="http://schemas.microsoft.com/office/drawing/2014/main" id="{D7517A94-C856-4D39-8A1A-F002F38A2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6" b="15065"/>
          <a:stretch/>
        </p:blipFill>
        <p:spPr bwMode="auto">
          <a:xfrm>
            <a:off x="0" y="1404371"/>
            <a:ext cx="10690010" cy="5828448"/>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 fremtiden</a:t>
            </a:r>
            <a:endParaRPr lang="da-DK" sz="2000" b="1" dirty="0">
              <a:solidFill>
                <a:srgbClr val="B92E2B"/>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02</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Fasthold og rekruttér flere hænder til velfærden </a:t>
              </a: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pic>
        <p:nvPicPr>
          <p:cNvPr id="20" name="Billede 19">
            <a:extLst>
              <a:ext uri="{FF2B5EF4-FFF2-40B4-BE49-F238E27FC236}">
                <a16:creationId xmlns:a16="http://schemas.microsoft.com/office/drawing/2014/main" id="{AFE4C8D4-43A3-4E78-B9CA-266B75B8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73" y="209829"/>
            <a:ext cx="925906" cy="925906"/>
          </a:xfrm>
          <a:prstGeom prst="rect">
            <a:avLst/>
          </a:prstGeom>
        </p:spPr>
      </p:pic>
      <p:sp>
        <p:nvSpPr>
          <p:cNvPr id="16" name="Rektangel 15">
            <a:extLst>
              <a:ext uri="{FF2B5EF4-FFF2-40B4-BE49-F238E27FC236}">
                <a16:creationId xmlns:a16="http://schemas.microsoft.com/office/drawing/2014/main" id="{F88A5C10-2D18-487F-8787-A28B84C76974}"/>
              </a:ext>
            </a:extLst>
          </p:cNvPr>
          <p:cNvSpPr/>
          <p:nvPr/>
        </p:nvSpPr>
        <p:spPr>
          <a:xfrm>
            <a:off x="197651" y="2399655"/>
            <a:ext cx="6977151" cy="3929192"/>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ItalianPlateNo2Expanded-Regular" panose="020B0505000000020004" pitchFamily="34" charset="0"/>
            </a:endParaRPr>
          </a:p>
        </p:txBody>
      </p:sp>
      <p:sp>
        <p:nvSpPr>
          <p:cNvPr id="17" name="Rektangel 16">
            <a:extLst>
              <a:ext uri="{FF2B5EF4-FFF2-40B4-BE49-F238E27FC236}">
                <a16:creationId xmlns:a16="http://schemas.microsoft.com/office/drawing/2014/main" id="{ECF11437-DB07-4F74-90A5-BE355210E165}"/>
              </a:ext>
            </a:extLst>
          </p:cNvPr>
          <p:cNvSpPr/>
          <p:nvPr/>
        </p:nvSpPr>
        <p:spPr>
          <a:xfrm>
            <a:off x="348458" y="3316187"/>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a</a:t>
            </a:r>
          </a:p>
        </p:txBody>
      </p:sp>
      <p:sp>
        <p:nvSpPr>
          <p:cNvPr id="18" name="Rektangel 17">
            <a:extLst>
              <a:ext uri="{FF2B5EF4-FFF2-40B4-BE49-F238E27FC236}">
                <a16:creationId xmlns:a16="http://schemas.microsoft.com/office/drawing/2014/main" id="{C73599DD-CF44-4B39-ABA9-CCD794E8FAF8}"/>
              </a:ext>
            </a:extLst>
          </p:cNvPr>
          <p:cNvSpPr/>
          <p:nvPr/>
        </p:nvSpPr>
        <p:spPr>
          <a:xfrm>
            <a:off x="348458" y="3741810"/>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b</a:t>
            </a:r>
          </a:p>
        </p:txBody>
      </p:sp>
      <p:sp>
        <p:nvSpPr>
          <p:cNvPr id="21" name="Rektangel 20">
            <a:extLst>
              <a:ext uri="{FF2B5EF4-FFF2-40B4-BE49-F238E27FC236}">
                <a16:creationId xmlns:a16="http://schemas.microsoft.com/office/drawing/2014/main" id="{8852C565-506A-4D8D-BE09-DEDD050A0132}"/>
              </a:ext>
            </a:extLst>
          </p:cNvPr>
          <p:cNvSpPr/>
          <p:nvPr/>
        </p:nvSpPr>
        <p:spPr>
          <a:xfrm>
            <a:off x="348458" y="416743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c</a:t>
            </a:r>
          </a:p>
        </p:txBody>
      </p:sp>
      <p:sp>
        <p:nvSpPr>
          <p:cNvPr id="23" name="Rektangel 22">
            <a:extLst>
              <a:ext uri="{FF2B5EF4-FFF2-40B4-BE49-F238E27FC236}">
                <a16:creationId xmlns:a16="http://schemas.microsoft.com/office/drawing/2014/main" id="{A9582AE9-982A-47AD-82E8-7D17A5487176}"/>
              </a:ext>
            </a:extLst>
          </p:cNvPr>
          <p:cNvSpPr/>
          <p:nvPr/>
        </p:nvSpPr>
        <p:spPr>
          <a:xfrm>
            <a:off x="348458" y="4593056"/>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d</a:t>
            </a:r>
          </a:p>
        </p:txBody>
      </p:sp>
      <p:sp>
        <p:nvSpPr>
          <p:cNvPr id="24" name="Rektangel 23">
            <a:extLst>
              <a:ext uri="{FF2B5EF4-FFF2-40B4-BE49-F238E27FC236}">
                <a16:creationId xmlns:a16="http://schemas.microsoft.com/office/drawing/2014/main" id="{EB5BD9CA-A640-41CD-9192-C27DCC798D8F}"/>
              </a:ext>
            </a:extLst>
          </p:cNvPr>
          <p:cNvSpPr/>
          <p:nvPr/>
        </p:nvSpPr>
        <p:spPr>
          <a:xfrm>
            <a:off x="-302156" y="9181941"/>
            <a:ext cx="1504891" cy="246221"/>
          </a:xfrm>
          <a:prstGeom prst="rect">
            <a:avLst/>
          </a:prstGeom>
        </p:spPr>
        <p:txBody>
          <a:bodyPr wrap="square">
            <a:spAutoFit/>
          </a:bodyPr>
          <a:lstStyle/>
          <a:p>
            <a:pPr lvl="0" defTabSz="829334" fontAlgn="auto">
              <a:spcBef>
                <a:spcPts val="0"/>
              </a:spcBef>
              <a:spcAft>
                <a:spcPts val="0"/>
              </a:spcAft>
              <a:defRPr/>
            </a:pPr>
            <a:r>
              <a:rPr lang="da-DK" sz="1000" b="1" dirty="0" err="1">
                <a:latin typeface="Tahoma" panose="020B0604030504040204" pitchFamily="34" charset="0"/>
                <a:ea typeface="Tahoma" panose="020B0604030504040204" pitchFamily="34" charset="0"/>
                <a:cs typeface="Tahoma" panose="020B0604030504040204" pitchFamily="34" charset="0"/>
              </a:rPr>
              <a:t>Sosu</a:t>
            </a:r>
            <a:r>
              <a:rPr lang="da-DK" sz="1000" b="1" dirty="0">
                <a:latin typeface="Tahoma" panose="020B0604030504040204" pitchFamily="34" charset="0"/>
                <a:ea typeface="Tahoma" panose="020B0604030504040204" pitchFamily="34" charset="0"/>
                <a:cs typeface="Tahoma" panose="020B0604030504040204" pitchFamily="34" charset="0"/>
              </a:rPr>
              <a:t>-assistent</a:t>
            </a:r>
          </a:p>
        </p:txBody>
      </p:sp>
      <p:sp>
        <p:nvSpPr>
          <p:cNvPr id="26" name="Rektangel 25">
            <a:extLst>
              <a:ext uri="{FF2B5EF4-FFF2-40B4-BE49-F238E27FC236}">
                <a16:creationId xmlns:a16="http://schemas.microsoft.com/office/drawing/2014/main" id="{B5254599-4330-4911-ABD1-A7FA6EAE2BB5}"/>
              </a:ext>
            </a:extLst>
          </p:cNvPr>
          <p:cNvSpPr/>
          <p:nvPr/>
        </p:nvSpPr>
        <p:spPr>
          <a:xfrm>
            <a:off x="1406148" y="9155914"/>
            <a:ext cx="1504891" cy="246221"/>
          </a:xfrm>
          <a:prstGeom prst="rect">
            <a:avLst/>
          </a:prstGeom>
        </p:spPr>
        <p:txBody>
          <a:bodyPr wrap="square">
            <a:spAutoFit/>
          </a:bodyPr>
          <a:lstStyle/>
          <a:p>
            <a:pPr lvl="0" defTabSz="829334" fontAlgn="auto">
              <a:spcBef>
                <a:spcPts val="0"/>
              </a:spcBef>
              <a:spcAft>
                <a:spcPts val="0"/>
              </a:spcAft>
              <a:defRPr/>
            </a:pPr>
            <a:r>
              <a:rPr lang="da-DK" sz="1000" b="1" dirty="0">
                <a:latin typeface="Tahoma" panose="020B0604030504040204" pitchFamily="34" charset="0"/>
                <a:ea typeface="Tahoma" panose="020B0604030504040204" pitchFamily="34" charset="0"/>
                <a:cs typeface="Tahoma" panose="020B0604030504040204" pitchFamily="34" charset="0"/>
              </a:rPr>
              <a:t>Pædagog</a:t>
            </a:r>
          </a:p>
        </p:txBody>
      </p:sp>
      <p:sp>
        <p:nvSpPr>
          <p:cNvPr id="27" name="Rektangel 26">
            <a:extLst>
              <a:ext uri="{FF2B5EF4-FFF2-40B4-BE49-F238E27FC236}">
                <a16:creationId xmlns:a16="http://schemas.microsoft.com/office/drawing/2014/main" id="{A74E7C6A-0E95-45E4-BB38-0687E365BF06}"/>
              </a:ext>
            </a:extLst>
          </p:cNvPr>
          <p:cNvSpPr/>
          <p:nvPr/>
        </p:nvSpPr>
        <p:spPr>
          <a:xfrm>
            <a:off x="3114452" y="9181231"/>
            <a:ext cx="1721112" cy="246221"/>
          </a:xfrm>
          <a:prstGeom prst="rect">
            <a:avLst/>
          </a:prstGeom>
        </p:spPr>
        <p:txBody>
          <a:bodyPr wrap="square">
            <a:spAutoFit/>
          </a:bodyPr>
          <a:lstStyle/>
          <a:p>
            <a:pPr lvl="0" defTabSz="829334" fontAlgn="auto">
              <a:spcBef>
                <a:spcPts val="0"/>
              </a:spcBef>
              <a:spcAft>
                <a:spcPts val="0"/>
              </a:spcAft>
              <a:defRPr/>
            </a:pPr>
            <a:r>
              <a:rPr lang="da-DK" sz="1000" b="1" dirty="0">
                <a:latin typeface="Tahoma" panose="020B0604030504040204" pitchFamily="34" charset="0"/>
                <a:ea typeface="Tahoma" panose="020B0604030504040204" pitchFamily="34" charset="0"/>
                <a:cs typeface="Tahoma" panose="020B0604030504040204" pitchFamily="34" charset="0"/>
              </a:rPr>
              <a:t>Sygeplejerske</a:t>
            </a:r>
          </a:p>
        </p:txBody>
      </p:sp>
      <p:sp>
        <p:nvSpPr>
          <p:cNvPr id="28" name="Rektangel 27">
            <a:extLst>
              <a:ext uri="{FF2B5EF4-FFF2-40B4-BE49-F238E27FC236}">
                <a16:creationId xmlns:a16="http://schemas.microsoft.com/office/drawing/2014/main" id="{5ED01DC9-8CB6-405E-B66E-93D80C5DF12A}"/>
              </a:ext>
            </a:extLst>
          </p:cNvPr>
          <p:cNvSpPr/>
          <p:nvPr/>
        </p:nvSpPr>
        <p:spPr>
          <a:xfrm>
            <a:off x="348458" y="5018679"/>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e</a:t>
            </a:r>
          </a:p>
        </p:txBody>
      </p:sp>
      <p:sp>
        <p:nvSpPr>
          <p:cNvPr id="30" name="Rektangel 29">
            <a:extLst>
              <a:ext uri="{FF2B5EF4-FFF2-40B4-BE49-F238E27FC236}">
                <a16:creationId xmlns:a16="http://schemas.microsoft.com/office/drawing/2014/main" id="{FBC4F7F7-A034-4C79-8461-CF29794D7D75}"/>
              </a:ext>
            </a:extLst>
          </p:cNvPr>
          <p:cNvSpPr/>
          <p:nvPr/>
        </p:nvSpPr>
        <p:spPr>
          <a:xfrm>
            <a:off x="348458" y="5444302"/>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f</a:t>
            </a:r>
          </a:p>
        </p:txBody>
      </p:sp>
      <p:sp>
        <p:nvSpPr>
          <p:cNvPr id="33" name="Rektangel 32">
            <a:extLst>
              <a:ext uri="{FF2B5EF4-FFF2-40B4-BE49-F238E27FC236}">
                <a16:creationId xmlns:a16="http://schemas.microsoft.com/office/drawing/2014/main" id="{CD0C7781-D09D-4765-8EFE-5093F3316EA3}"/>
              </a:ext>
            </a:extLst>
          </p:cNvPr>
          <p:cNvSpPr/>
          <p:nvPr/>
        </p:nvSpPr>
        <p:spPr>
          <a:xfrm>
            <a:off x="348458" y="5869923"/>
            <a:ext cx="1368152" cy="261610"/>
          </a:xfrm>
          <a:prstGeom prst="rect">
            <a:avLst/>
          </a:prstGeom>
        </p:spPr>
        <p:txBody>
          <a:bodyPr wrap="square">
            <a:spAutoFit/>
          </a:bodyPr>
          <a:lstStyle/>
          <a:p>
            <a:pPr lvl="0"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g</a:t>
            </a:r>
          </a:p>
        </p:txBody>
      </p:sp>
      <p:cxnSp>
        <p:nvCxnSpPr>
          <p:cNvPr id="35" name="Lige forbindelse 34">
            <a:extLst>
              <a:ext uri="{FF2B5EF4-FFF2-40B4-BE49-F238E27FC236}">
                <a16:creationId xmlns:a16="http://schemas.microsoft.com/office/drawing/2014/main" id="{CAF7B45C-B676-4EEB-87CA-BB10E604D762}"/>
              </a:ext>
            </a:extLst>
          </p:cNvPr>
          <p:cNvCxnSpPr/>
          <p:nvPr/>
        </p:nvCxnSpPr>
        <p:spPr bwMode="auto">
          <a:xfrm>
            <a:off x="197651" y="3231638"/>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B9FEB5FA-4932-4891-A101-D5EC828E91FB}"/>
              </a:ext>
            </a:extLst>
          </p:cNvPr>
          <p:cNvCxnSpPr/>
          <p:nvPr/>
        </p:nvCxnSpPr>
        <p:spPr bwMode="auto">
          <a:xfrm>
            <a:off x="197651" y="3657987"/>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Lige forbindelse 36">
            <a:extLst>
              <a:ext uri="{FF2B5EF4-FFF2-40B4-BE49-F238E27FC236}">
                <a16:creationId xmlns:a16="http://schemas.microsoft.com/office/drawing/2014/main" id="{69B85702-8005-47A4-841F-D7444A6712B3}"/>
              </a:ext>
            </a:extLst>
          </p:cNvPr>
          <p:cNvCxnSpPr/>
          <p:nvPr/>
        </p:nvCxnSpPr>
        <p:spPr bwMode="auto">
          <a:xfrm>
            <a:off x="197651" y="4084336"/>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Lige forbindelse 37">
            <a:extLst>
              <a:ext uri="{FF2B5EF4-FFF2-40B4-BE49-F238E27FC236}">
                <a16:creationId xmlns:a16="http://schemas.microsoft.com/office/drawing/2014/main" id="{53A0720E-414D-4DB5-AAB5-EEB77ACCD64C}"/>
              </a:ext>
            </a:extLst>
          </p:cNvPr>
          <p:cNvCxnSpPr/>
          <p:nvPr/>
        </p:nvCxnSpPr>
        <p:spPr bwMode="auto">
          <a:xfrm>
            <a:off x="197651" y="4510685"/>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17A191DF-5A14-4364-882E-CB8B605B31BC}"/>
              </a:ext>
            </a:extLst>
          </p:cNvPr>
          <p:cNvCxnSpPr/>
          <p:nvPr/>
        </p:nvCxnSpPr>
        <p:spPr bwMode="auto">
          <a:xfrm>
            <a:off x="197651" y="4937034"/>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8EF2A350-091A-4A84-BCD1-CD97571500DC}"/>
              </a:ext>
            </a:extLst>
          </p:cNvPr>
          <p:cNvCxnSpPr/>
          <p:nvPr/>
        </p:nvCxnSpPr>
        <p:spPr bwMode="auto">
          <a:xfrm>
            <a:off x="197651" y="5363383"/>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D17A0A53-E60B-4E17-9E72-B181EC04A7BB}"/>
              </a:ext>
            </a:extLst>
          </p:cNvPr>
          <p:cNvCxnSpPr/>
          <p:nvPr/>
        </p:nvCxnSpPr>
        <p:spPr bwMode="auto">
          <a:xfrm>
            <a:off x="197651" y="5789732"/>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384FA80D-DC0B-4405-8C7E-75EF39EB20DC}"/>
              </a:ext>
            </a:extLst>
          </p:cNvPr>
          <p:cNvCxnSpPr/>
          <p:nvPr/>
        </p:nvCxnSpPr>
        <p:spPr bwMode="auto">
          <a:xfrm>
            <a:off x="197651" y="6216079"/>
            <a:ext cx="6977151" cy="0"/>
          </a:xfrm>
          <a:prstGeom prst="line">
            <a:avLst/>
          </a:prstGeom>
          <a:solidFill>
            <a:schemeClr val="accent1"/>
          </a:solidFill>
          <a:ln w="9525" cap="flat" cmpd="sng" algn="ctr">
            <a:solidFill>
              <a:srgbClr val="00947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ktangel 46">
            <a:extLst>
              <a:ext uri="{FF2B5EF4-FFF2-40B4-BE49-F238E27FC236}">
                <a16:creationId xmlns:a16="http://schemas.microsoft.com/office/drawing/2014/main" id="{E9824B85-01DB-46FD-BCC5-025E69FB8257}"/>
              </a:ext>
            </a:extLst>
          </p:cNvPr>
          <p:cNvSpPr/>
          <p:nvPr/>
        </p:nvSpPr>
        <p:spPr>
          <a:xfrm>
            <a:off x="1869377"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a</a:t>
            </a:r>
          </a:p>
        </p:txBody>
      </p:sp>
      <p:sp>
        <p:nvSpPr>
          <p:cNvPr id="48" name="Rektangel 47">
            <a:extLst>
              <a:ext uri="{FF2B5EF4-FFF2-40B4-BE49-F238E27FC236}">
                <a16:creationId xmlns:a16="http://schemas.microsoft.com/office/drawing/2014/main" id="{276AFB96-F36E-4852-BD29-BE5168B11A6A}"/>
              </a:ext>
            </a:extLst>
          </p:cNvPr>
          <p:cNvSpPr/>
          <p:nvPr/>
        </p:nvSpPr>
        <p:spPr>
          <a:xfrm>
            <a:off x="1869377"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b</a:t>
            </a:r>
          </a:p>
        </p:txBody>
      </p:sp>
      <p:sp>
        <p:nvSpPr>
          <p:cNvPr id="49" name="Rektangel 48">
            <a:extLst>
              <a:ext uri="{FF2B5EF4-FFF2-40B4-BE49-F238E27FC236}">
                <a16:creationId xmlns:a16="http://schemas.microsoft.com/office/drawing/2014/main" id="{BD995AC3-4593-470D-A5C1-E9720CF6E211}"/>
              </a:ext>
            </a:extLst>
          </p:cNvPr>
          <p:cNvSpPr/>
          <p:nvPr/>
        </p:nvSpPr>
        <p:spPr>
          <a:xfrm>
            <a:off x="1869377"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c</a:t>
            </a:r>
          </a:p>
        </p:txBody>
      </p:sp>
      <p:sp>
        <p:nvSpPr>
          <p:cNvPr id="50" name="Rektangel 49">
            <a:extLst>
              <a:ext uri="{FF2B5EF4-FFF2-40B4-BE49-F238E27FC236}">
                <a16:creationId xmlns:a16="http://schemas.microsoft.com/office/drawing/2014/main" id="{8708FBCF-6BEA-44F4-9B4C-91035B7F5871}"/>
              </a:ext>
            </a:extLst>
          </p:cNvPr>
          <p:cNvSpPr/>
          <p:nvPr/>
        </p:nvSpPr>
        <p:spPr>
          <a:xfrm>
            <a:off x="1869377"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d</a:t>
            </a:r>
          </a:p>
        </p:txBody>
      </p:sp>
      <p:sp>
        <p:nvSpPr>
          <p:cNvPr id="51" name="Rektangel 50">
            <a:extLst>
              <a:ext uri="{FF2B5EF4-FFF2-40B4-BE49-F238E27FC236}">
                <a16:creationId xmlns:a16="http://schemas.microsoft.com/office/drawing/2014/main" id="{D673AEED-EEA0-40A9-AF61-7633FC960A5E}"/>
              </a:ext>
            </a:extLst>
          </p:cNvPr>
          <p:cNvSpPr/>
          <p:nvPr/>
        </p:nvSpPr>
        <p:spPr>
          <a:xfrm>
            <a:off x="1869377"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e</a:t>
            </a:r>
          </a:p>
        </p:txBody>
      </p:sp>
      <p:sp>
        <p:nvSpPr>
          <p:cNvPr id="52" name="Rektangel 51">
            <a:extLst>
              <a:ext uri="{FF2B5EF4-FFF2-40B4-BE49-F238E27FC236}">
                <a16:creationId xmlns:a16="http://schemas.microsoft.com/office/drawing/2014/main" id="{B0E015BE-1631-45B6-BEBA-D5DE59911C5B}"/>
              </a:ext>
            </a:extLst>
          </p:cNvPr>
          <p:cNvSpPr/>
          <p:nvPr/>
        </p:nvSpPr>
        <p:spPr>
          <a:xfrm>
            <a:off x="1869377"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f</a:t>
            </a:r>
          </a:p>
        </p:txBody>
      </p:sp>
      <p:sp>
        <p:nvSpPr>
          <p:cNvPr id="53" name="Rektangel 52">
            <a:extLst>
              <a:ext uri="{FF2B5EF4-FFF2-40B4-BE49-F238E27FC236}">
                <a16:creationId xmlns:a16="http://schemas.microsoft.com/office/drawing/2014/main" id="{957AD6C7-890F-42B6-B24C-F7A1076D5DDC}"/>
              </a:ext>
            </a:extLst>
          </p:cNvPr>
          <p:cNvSpPr/>
          <p:nvPr/>
        </p:nvSpPr>
        <p:spPr>
          <a:xfrm>
            <a:off x="1869377"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g</a:t>
            </a:r>
          </a:p>
        </p:txBody>
      </p:sp>
      <p:sp>
        <p:nvSpPr>
          <p:cNvPr id="54" name="Rektangel 53">
            <a:extLst>
              <a:ext uri="{FF2B5EF4-FFF2-40B4-BE49-F238E27FC236}">
                <a16:creationId xmlns:a16="http://schemas.microsoft.com/office/drawing/2014/main" id="{230B91F4-9C4E-453C-9352-0AD0ECAE74EB}"/>
              </a:ext>
            </a:extLst>
          </p:cNvPr>
          <p:cNvSpPr/>
          <p:nvPr/>
        </p:nvSpPr>
        <p:spPr>
          <a:xfrm>
            <a:off x="3114452"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a</a:t>
            </a:r>
          </a:p>
        </p:txBody>
      </p:sp>
      <p:sp>
        <p:nvSpPr>
          <p:cNvPr id="55" name="Rektangel 54">
            <a:extLst>
              <a:ext uri="{FF2B5EF4-FFF2-40B4-BE49-F238E27FC236}">
                <a16:creationId xmlns:a16="http://schemas.microsoft.com/office/drawing/2014/main" id="{08B26369-3F94-41FF-AAF1-A0957A24652F}"/>
              </a:ext>
            </a:extLst>
          </p:cNvPr>
          <p:cNvSpPr/>
          <p:nvPr/>
        </p:nvSpPr>
        <p:spPr>
          <a:xfrm>
            <a:off x="3114452"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b</a:t>
            </a:r>
          </a:p>
        </p:txBody>
      </p:sp>
      <p:sp>
        <p:nvSpPr>
          <p:cNvPr id="56" name="Rektangel 55">
            <a:extLst>
              <a:ext uri="{FF2B5EF4-FFF2-40B4-BE49-F238E27FC236}">
                <a16:creationId xmlns:a16="http://schemas.microsoft.com/office/drawing/2014/main" id="{CD674A18-D95E-457F-9BCC-303E4C1FAB5F}"/>
              </a:ext>
            </a:extLst>
          </p:cNvPr>
          <p:cNvSpPr/>
          <p:nvPr/>
        </p:nvSpPr>
        <p:spPr>
          <a:xfrm>
            <a:off x="3114452"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c</a:t>
            </a:r>
          </a:p>
        </p:txBody>
      </p:sp>
      <p:sp>
        <p:nvSpPr>
          <p:cNvPr id="57" name="Rektangel 56">
            <a:extLst>
              <a:ext uri="{FF2B5EF4-FFF2-40B4-BE49-F238E27FC236}">
                <a16:creationId xmlns:a16="http://schemas.microsoft.com/office/drawing/2014/main" id="{B7A30543-3E11-4B59-8E0D-37F1563BB591}"/>
              </a:ext>
            </a:extLst>
          </p:cNvPr>
          <p:cNvSpPr/>
          <p:nvPr/>
        </p:nvSpPr>
        <p:spPr>
          <a:xfrm>
            <a:off x="3114452"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d</a:t>
            </a:r>
          </a:p>
        </p:txBody>
      </p:sp>
      <p:sp>
        <p:nvSpPr>
          <p:cNvPr id="58" name="Rektangel 57">
            <a:extLst>
              <a:ext uri="{FF2B5EF4-FFF2-40B4-BE49-F238E27FC236}">
                <a16:creationId xmlns:a16="http://schemas.microsoft.com/office/drawing/2014/main" id="{994E09B6-495A-4018-A68B-039186B9159F}"/>
              </a:ext>
            </a:extLst>
          </p:cNvPr>
          <p:cNvSpPr/>
          <p:nvPr/>
        </p:nvSpPr>
        <p:spPr>
          <a:xfrm>
            <a:off x="3114452"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e</a:t>
            </a:r>
          </a:p>
        </p:txBody>
      </p:sp>
      <p:sp>
        <p:nvSpPr>
          <p:cNvPr id="59" name="Rektangel 58">
            <a:extLst>
              <a:ext uri="{FF2B5EF4-FFF2-40B4-BE49-F238E27FC236}">
                <a16:creationId xmlns:a16="http://schemas.microsoft.com/office/drawing/2014/main" id="{604F7FBD-18AC-4C5A-A250-07676F246809}"/>
              </a:ext>
            </a:extLst>
          </p:cNvPr>
          <p:cNvSpPr/>
          <p:nvPr/>
        </p:nvSpPr>
        <p:spPr>
          <a:xfrm>
            <a:off x="3114452"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f</a:t>
            </a:r>
          </a:p>
        </p:txBody>
      </p:sp>
      <p:sp>
        <p:nvSpPr>
          <p:cNvPr id="60" name="Rektangel 59">
            <a:extLst>
              <a:ext uri="{FF2B5EF4-FFF2-40B4-BE49-F238E27FC236}">
                <a16:creationId xmlns:a16="http://schemas.microsoft.com/office/drawing/2014/main" id="{1EFF5760-7EC9-4EE7-864F-703CF1DF32CC}"/>
              </a:ext>
            </a:extLst>
          </p:cNvPr>
          <p:cNvSpPr/>
          <p:nvPr/>
        </p:nvSpPr>
        <p:spPr>
          <a:xfrm>
            <a:off x="3114452"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g</a:t>
            </a:r>
          </a:p>
        </p:txBody>
      </p:sp>
      <p:sp>
        <p:nvSpPr>
          <p:cNvPr id="61" name="Rektangel 60">
            <a:extLst>
              <a:ext uri="{FF2B5EF4-FFF2-40B4-BE49-F238E27FC236}">
                <a16:creationId xmlns:a16="http://schemas.microsoft.com/office/drawing/2014/main" id="{7E07AECF-BA59-419E-9EFC-F23FA722D9F4}"/>
              </a:ext>
            </a:extLst>
          </p:cNvPr>
          <p:cNvSpPr/>
          <p:nvPr/>
        </p:nvSpPr>
        <p:spPr>
          <a:xfrm>
            <a:off x="4323510"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a</a:t>
            </a:r>
          </a:p>
        </p:txBody>
      </p:sp>
      <p:sp>
        <p:nvSpPr>
          <p:cNvPr id="62" name="Rektangel 61">
            <a:extLst>
              <a:ext uri="{FF2B5EF4-FFF2-40B4-BE49-F238E27FC236}">
                <a16:creationId xmlns:a16="http://schemas.microsoft.com/office/drawing/2014/main" id="{53DA014A-A66F-43FD-9741-79BB5D627AE9}"/>
              </a:ext>
            </a:extLst>
          </p:cNvPr>
          <p:cNvSpPr/>
          <p:nvPr/>
        </p:nvSpPr>
        <p:spPr>
          <a:xfrm>
            <a:off x="4323510"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b</a:t>
            </a:r>
          </a:p>
        </p:txBody>
      </p:sp>
      <p:sp>
        <p:nvSpPr>
          <p:cNvPr id="63" name="Rektangel 62">
            <a:extLst>
              <a:ext uri="{FF2B5EF4-FFF2-40B4-BE49-F238E27FC236}">
                <a16:creationId xmlns:a16="http://schemas.microsoft.com/office/drawing/2014/main" id="{AC456487-7646-47C9-B735-8A112FC62FEF}"/>
              </a:ext>
            </a:extLst>
          </p:cNvPr>
          <p:cNvSpPr/>
          <p:nvPr/>
        </p:nvSpPr>
        <p:spPr>
          <a:xfrm>
            <a:off x="4323510"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c</a:t>
            </a:r>
          </a:p>
        </p:txBody>
      </p:sp>
      <p:sp>
        <p:nvSpPr>
          <p:cNvPr id="64" name="Rektangel 63">
            <a:extLst>
              <a:ext uri="{FF2B5EF4-FFF2-40B4-BE49-F238E27FC236}">
                <a16:creationId xmlns:a16="http://schemas.microsoft.com/office/drawing/2014/main" id="{914417E2-4312-4EB2-86D8-33FF940AA5AC}"/>
              </a:ext>
            </a:extLst>
          </p:cNvPr>
          <p:cNvSpPr/>
          <p:nvPr/>
        </p:nvSpPr>
        <p:spPr>
          <a:xfrm>
            <a:off x="4323510"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d</a:t>
            </a:r>
          </a:p>
        </p:txBody>
      </p:sp>
      <p:sp>
        <p:nvSpPr>
          <p:cNvPr id="65" name="Rektangel 64">
            <a:extLst>
              <a:ext uri="{FF2B5EF4-FFF2-40B4-BE49-F238E27FC236}">
                <a16:creationId xmlns:a16="http://schemas.microsoft.com/office/drawing/2014/main" id="{73D7DF31-F170-4B18-8A91-F70EBC350183}"/>
              </a:ext>
            </a:extLst>
          </p:cNvPr>
          <p:cNvSpPr/>
          <p:nvPr/>
        </p:nvSpPr>
        <p:spPr>
          <a:xfrm>
            <a:off x="4323510"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e</a:t>
            </a:r>
          </a:p>
        </p:txBody>
      </p:sp>
      <p:sp>
        <p:nvSpPr>
          <p:cNvPr id="66" name="Rektangel 65">
            <a:extLst>
              <a:ext uri="{FF2B5EF4-FFF2-40B4-BE49-F238E27FC236}">
                <a16:creationId xmlns:a16="http://schemas.microsoft.com/office/drawing/2014/main" id="{CF33ED64-8393-4E85-9EAD-1848B0536CDE}"/>
              </a:ext>
            </a:extLst>
          </p:cNvPr>
          <p:cNvSpPr/>
          <p:nvPr/>
        </p:nvSpPr>
        <p:spPr>
          <a:xfrm>
            <a:off x="4323510"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f</a:t>
            </a:r>
          </a:p>
        </p:txBody>
      </p:sp>
      <p:sp>
        <p:nvSpPr>
          <p:cNvPr id="67" name="Rektangel 66">
            <a:extLst>
              <a:ext uri="{FF2B5EF4-FFF2-40B4-BE49-F238E27FC236}">
                <a16:creationId xmlns:a16="http://schemas.microsoft.com/office/drawing/2014/main" id="{250376B7-DDCE-4699-B397-3A48E3EAD7CC}"/>
              </a:ext>
            </a:extLst>
          </p:cNvPr>
          <p:cNvSpPr/>
          <p:nvPr/>
        </p:nvSpPr>
        <p:spPr>
          <a:xfrm>
            <a:off x="4323510"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g</a:t>
            </a:r>
          </a:p>
        </p:txBody>
      </p:sp>
      <p:sp>
        <p:nvSpPr>
          <p:cNvPr id="68" name="Afrundet rektangel 18">
            <a:extLst>
              <a:ext uri="{FF2B5EF4-FFF2-40B4-BE49-F238E27FC236}">
                <a16:creationId xmlns:a16="http://schemas.microsoft.com/office/drawing/2014/main" id="{25B914AD-E615-4BCC-AFE7-20402F3B141F}"/>
              </a:ext>
            </a:extLst>
          </p:cNvPr>
          <p:cNvSpPr/>
          <p:nvPr/>
        </p:nvSpPr>
        <p:spPr>
          <a:xfrm>
            <a:off x="7363935" y="1404370"/>
            <a:ext cx="3336448" cy="5828447"/>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ktangel 69">
            <a:extLst>
              <a:ext uri="{FF2B5EF4-FFF2-40B4-BE49-F238E27FC236}">
                <a16:creationId xmlns:a16="http://schemas.microsoft.com/office/drawing/2014/main" id="{A9C1DBA1-CE64-4F19-B91D-63C8C695C604}"/>
              </a:ext>
            </a:extLst>
          </p:cNvPr>
          <p:cNvSpPr/>
          <p:nvPr/>
        </p:nvSpPr>
        <p:spPr>
          <a:xfrm>
            <a:off x="7374900" y="2397502"/>
            <a:ext cx="3336448" cy="3016210"/>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Ansatte der arbejder ufrivilligt på deltid skal have mulighed for at arbejde mere</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Kommunerne og regionerne skal slå ledige stillinger op som fuldtidsstillinger.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Fasthold de ældste medarbejdere med bedre muligheder for fleksibilitet ift. arbejdstid, arbejdsopgaver og efteruddannelse.</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Gør arbejdsmiljøet bedre og mindsk arbejdspresset, så flere vil ønske at arbejde flere timer.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Skab gode praktikforløb for de studerende på kommunens arbejdspladser.</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Sørg for gode introduktions- forløb for de nyuddannede</a:t>
            </a:r>
          </a:p>
        </p:txBody>
      </p:sp>
      <p:sp>
        <p:nvSpPr>
          <p:cNvPr id="71" name="Tekstfelt 70">
            <a:extLst>
              <a:ext uri="{FF2B5EF4-FFF2-40B4-BE49-F238E27FC236}">
                <a16:creationId xmlns:a16="http://schemas.microsoft.com/office/drawing/2014/main" id="{C6E9DF36-ADD3-4135-A2D5-F8521A16300F}"/>
              </a:ext>
            </a:extLst>
          </p:cNvPr>
          <p:cNvSpPr txBox="1"/>
          <p:nvPr/>
        </p:nvSpPr>
        <p:spPr>
          <a:xfrm>
            <a:off x="209076" y="2730533"/>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FAKTA LOKALT</a:t>
            </a:r>
          </a:p>
        </p:txBody>
      </p:sp>
      <p:sp>
        <p:nvSpPr>
          <p:cNvPr id="73" name="Rektangel 72">
            <a:extLst>
              <a:ext uri="{FF2B5EF4-FFF2-40B4-BE49-F238E27FC236}">
                <a16:creationId xmlns:a16="http://schemas.microsoft.com/office/drawing/2014/main" id="{2AD8F07F-90A4-4BBE-80FC-88EB0D27947C}"/>
              </a:ext>
            </a:extLst>
          </p:cNvPr>
          <p:cNvSpPr/>
          <p:nvPr/>
        </p:nvSpPr>
        <p:spPr>
          <a:xfrm>
            <a:off x="5727103" y="3316187"/>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a</a:t>
            </a:r>
          </a:p>
        </p:txBody>
      </p:sp>
      <p:sp>
        <p:nvSpPr>
          <p:cNvPr id="74" name="Rektangel 73">
            <a:extLst>
              <a:ext uri="{FF2B5EF4-FFF2-40B4-BE49-F238E27FC236}">
                <a16:creationId xmlns:a16="http://schemas.microsoft.com/office/drawing/2014/main" id="{24305DC7-4310-426D-A9A7-33B4E296AAD8}"/>
              </a:ext>
            </a:extLst>
          </p:cNvPr>
          <p:cNvSpPr/>
          <p:nvPr/>
        </p:nvSpPr>
        <p:spPr>
          <a:xfrm>
            <a:off x="5727103" y="3741810"/>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b</a:t>
            </a:r>
          </a:p>
        </p:txBody>
      </p:sp>
      <p:sp>
        <p:nvSpPr>
          <p:cNvPr id="75" name="Rektangel 74">
            <a:extLst>
              <a:ext uri="{FF2B5EF4-FFF2-40B4-BE49-F238E27FC236}">
                <a16:creationId xmlns:a16="http://schemas.microsoft.com/office/drawing/2014/main" id="{99D3D88A-C36D-4237-9E88-2D41AB79082F}"/>
              </a:ext>
            </a:extLst>
          </p:cNvPr>
          <p:cNvSpPr/>
          <p:nvPr/>
        </p:nvSpPr>
        <p:spPr>
          <a:xfrm>
            <a:off x="5727103" y="416743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c</a:t>
            </a:r>
          </a:p>
        </p:txBody>
      </p:sp>
      <p:sp>
        <p:nvSpPr>
          <p:cNvPr id="76" name="Rektangel 75">
            <a:extLst>
              <a:ext uri="{FF2B5EF4-FFF2-40B4-BE49-F238E27FC236}">
                <a16:creationId xmlns:a16="http://schemas.microsoft.com/office/drawing/2014/main" id="{A57AFE97-C1C2-4B03-9BDA-F998F587840A}"/>
              </a:ext>
            </a:extLst>
          </p:cNvPr>
          <p:cNvSpPr/>
          <p:nvPr/>
        </p:nvSpPr>
        <p:spPr>
          <a:xfrm>
            <a:off x="5727103" y="4593056"/>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d</a:t>
            </a:r>
          </a:p>
        </p:txBody>
      </p:sp>
      <p:sp>
        <p:nvSpPr>
          <p:cNvPr id="77" name="Rektangel 76">
            <a:extLst>
              <a:ext uri="{FF2B5EF4-FFF2-40B4-BE49-F238E27FC236}">
                <a16:creationId xmlns:a16="http://schemas.microsoft.com/office/drawing/2014/main" id="{63F7DD41-96A5-4B7F-8C84-A6E696F35051}"/>
              </a:ext>
            </a:extLst>
          </p:cNvPr>
          <p:cNvSpPr/>
          <p:nvPr/>
        </p:nvSpPr>
        <p:spPr>
          <a:xfrm>
            <a:off x="5727103" y="5018679"/>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e</a:t>
            </a:r>
          </a:p>
        </p:txBody>
      </p:sp>
      <p:sp>
        <p:nvSpPr>
          <p:cNvPr id="78" name="Rektangel 77">
            <a:extLst>
              <a:ext uri="{FF2B5EF4-FFF2-40B4-BE49-F238E27FC236}">
                <a16:creationId xmlns:a16="http://schemas.microsoft.com/office/drawing/2014/main" id="{CD4A041C-8F7B-4D9A-80FD-0092F80444B1}"/>
              </a:ext>
            </a:extLst>
          </p:cNvPr>
          <p:cNvSpPr/>
          <p:nvPr/>
        </p:nvSpPr>
        <p:spPr>
          <a:xfrm>
            <a:off x="5727103" y="5444302"/>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f</a:t>
            </a:r>
          </a:p>
        </p:txBody>
      </p:sp>
      <p:sp>
        <p:nvSpPr>
          <p:cNvPr id="79" name="Rektangel 78">
            <a:extLst>
              <a:ext uri="{FF2B5EF4-FFF2-40B4-BE49-F238E27FC236}">
                <a16:creationId xmlns:a16="http://schemas.microsoft.com/office/drawing/2014/main" id="{B3996568-6E3F-421A-B479-0106176CE560}"/>
              </a:ext>
            </a:extLst>
          </p:cNvPr>
          <p:cNvSpPr/>
          <p:nvPr/>
        </p:nvSpPr>
        <p:spPr>
          <a:xfrm>
            <a:off x="5727103" y="586992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RAR g</a:t>
            </a:r>
          </a:p>
        </p:txBody>
      </p:sp>
      <p:sp>
        <p:nvSpPr>
          <p:cNvPr id="80" name="Rektangel 79">
            <a:extLst>
              <a:ext uri="{FF2B5EF4-FFF2-40B4-BE49-F238E27FC236}">
                <a16:creationId xmlns:a16="http://schemas.microsoft.com/office/drawing/2014/main" id="{050D3F98-A98A-4BB6-AFDC-CAED52A298B5}"/>
              </a:ext>
            </a:extLst>
          </p:cNvPr>
          <p:cNvSpPr/>
          <p:nvPr/>
        </p:nvSpPr>
        <p:spPr>
          <a:xfrm>
            <a:off x="1869377" y="275116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err="1">
                <a:latin typeface="ItalianPlateNo2Expanded-Regular" panose="020B0505000000020004" pitchFamily="34" charset="0"/>
                <a:ea typeface="Tahoma" panose="020B0604030504040204" pitchFamily="34" charset="0"/>
                <a:cs typeface="Tahoma" panose="020B0604030504040204" pitchFamily="34" charset="0"/>
              </a:rPr>
              <a:t>Sosu</a:t>
            </a:r>
            <a:r>
              <a:rPr lang="da-DK" sz="1100" b="1" dirty="0">
                <a:latin typeface="ItalianPlateNo2Expanded-Regular" panose="020B0505000000020004" pitchFamily="34" charset="0"/>
                <a:ea typeface="Tahoma" panose="020B0604030504040204" pitchFamily="34" charset="0"/>
                <a:cs typeface="Tahoma" panose="020B0604030504040204" pitchFamily="34" charset="0"/>
              </a:rPr>
              <a:t>-assistent</a:t>
            </a:r>
          </a:p>
        </p:txBody>
      </p:sp>
      <p:sp>
        <p:nvSpPr>
          <p:cNvPr id="81" name="Rektangel 80">
            <a:extLst>
              <a:ext uri="{FF2B5EF4-FFF2-40B4-BE49-F238E27FC236}">
                <a16:creationId xmlns:a16="http://schemas.microsoft.com/office/drawing/2014/main" id="{952209C0-7D8E-487D-822B-A4F461B612C8}"/>
              </a:ext>
            </a:extLst>
          </p:cNvPr>
          <p:cNvSpPr/>
          <p:nvPr/>
        </p:nvSpPr>
        <p:spPr>
          <a:xfrm>
            <a:off x="3114452" y="275116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Pædagog</a:t>
            </a:r>
          </a:p>
        </p:txBody>
      </p:sp>
      <p:sp>
        <p:nvSpPr>
          <p:cNvPr id="82" name="Rektangel 81">
            <a:extLst>
              <a:ext uri="{FF2B5EF4-FFF2-40B4-BE49-F238E27FC236}">
                <a16:creationId xmlns:a16="http://schemas.microsoft.com/office/drawing/2014/main" id="{4EE5DAC6-2051-4FD0-A2F8-73AE20BB2F82}"/>
              </a:ext>
            </a:extLst>
          </p:cNvPr>
          <p:cNvSpPr/>
          <p:nvPr/>
        </p:nvSpPr>
        <p:spPr>
          <a:xfrm>
            <a:off x="4323510" y="275116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Sygeplejerske</a:t>
            </a:r>
          </a:p>
        </p:txBody>
      </p:sp>
      <p:sp>
        <p:nvSpPr>
          <p:cNvPr id="83" name="Rektangel 82">
            <a:extLst>
              <a:ext uri="{FF2B5EF4-FFF2-40B4-BE49-F238E27FC236}">
                <a16:creationId xmlns:a16="http://schemas.microsoft.com/office/drawing/2014/main" id="{644CB13D-F311-4DBA-BE86-0D921A4F2DA3}"/>
              </a:ext>
            </a:extLst>
          </p:cNvPr>
          <p:cNvSpPr/>
          <p:nvPr/>
        </p:nvSpPr>
        <p:spPr>
          <a:xfrm>
            <a:off x="5727103" y="2751163"/>
            <a:ext cx="1368152" cy="261610"/>
          </a:xfrm>
          <a:prstGeom prst="rect">
            <a:avLst/>
          </a:prstGeom>
        </p:spPr>
        <p:txBody>
          <a:bodyPr wrap="square">
            <a:spAutoFit/>
          </a:bodyPr>
          <a:lstStyle/>
          <a:p>
            <a:pPr lvl="0" algn="ctr" defTabSz="829334" fontAlgn="auto">
              <a:spcBef>
                <a:spcPts val="0"/>
              </a:spcBef>
              <a:spcAft>
                <a:spcPts val="0"/>
              </a:spcAft>
              <a:defRPr/>
            </a:pPr>
            <a:r>
              <a:rPr lang="da-DK" sz="1100" b="1" dirty="0">
                <a:latin typeface="ItalianPlateNo2Expanded-Regular" panose="020B0505000000020004" pitchFamily="34" charset="0"/>
                <a:ea typeface="Tahoma" panose="020B0604030504040204" pitchFamily="34" charset="0"/>
                <a:cs typeface="Tahoma" panose="020B0604030504040204" pitchFamily="34" charset="0"/>
              </a:rPr>
              <a:t>Socialrådgiver</a:t>
            </a:r>
          </a:p>
        </p:txBody>
      </p:sp>
      <p:sp>
        <p:nvSpPr>
          <p:cNvPr id="85" name="Rektangel 84">
            <a:extLst>
              <a:ext uri="{FF2B5EF4-FFF2-40B4-BE49-F238E27FC236}">
                <a16:creationId xmlns:a16="http://schemas.microsoft.com/office/drawing/2014/main" id="{C7228A80-F705-4BF9-8766-500D4F80C645}"/>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86" name="Lige forbindelse 85">
            <a:extLst>
              <a:ext uri="{FF2B5EF4-FFF2-40B4-BE49-F238E27FC236}">
                <a16:creationId xmlns:a16="http://schemas.microsoft.com/office/drawing/2014/main" id="{4E554A62-2588-4F36-ACB9-69895D0E5995}"/>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ktangel 68">
            <a:extLst>
              <a:ext uri="{FF2B5EF4-FFF2-40B4-BE49-F238E27FC236}">
                <a16:creationId xmlns:a16="http://schemas.microsoft.com/office/drawing/2014/main" id="{992EBF47-EF9B-459D-9726-015258B8CF30}"/>
              </a:ext>
            </a:extLst>
          </p:cNvPr>
          <p:cNvSpPr/>
          <p:nvPr/>
        </p:nvSpPr>
        <p:spPr>
          <a:xfrm>
            <a:off x="197651" y="6642425"/>
            <a:ext cx="6977151" cy="333253"/>
          </a:xfrm>
          <a:prstGeom prst="rect">
            <a:avLst/>
          </a:prstGeom>
          <a:solidFill>
            <a:srgbClr val="C0E4DC">
              <a:alpha val="77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ktangel 71">
            <a:extLst>
              <a:ext uri="{FF2B5EF4-FFF2-40B4-BE49-F238E27FC236}">
                <a16:creationId xmlns:a16="http://schemas.microsoft.com/office/drawing/2014/main" id="{6FEE9506-F575-4855-A6E4-5514D3E7E2AC}"/>
              </a:ext>
            </a:extLst>
          </p:cNvPr>
          <p:cNvSpPr/>
          <p:nvPr/>
        </p:nvSpPr>
        <p:spPr>
          <a:xfrm>
            <a:off x="348458" y="6678246"/>
            <a:ext cx="5430290" cy="246221"/>
          </a:xfrm>
          <a:prstGeom prst="rect">
            <a:avLst/>
          </a:prstGeom>
        </p:spPr>
        <p:txBody>
          <a:bodyPr wrap="square">
            <a:spAutoFit/>
          </a:bodyPr>
          <a:lstStyle/>
          <a:p>
            <a:pPr lvl="0" defTabSz="829334" fontAlgn="auto">
              <a:spcBef>
                <a:spcPts val="0"/>
              </a:spcBef>
              <a:spcAft>
                <a:spcPts val="0"/>
              </a:spcAft>
              <a:defRPr/>
            </a:pPr>
            <a:r>
              <a:rPr lang="da-DK" sz="1000" dirty="0">
                <a:latin typeface="ItalianPlateNo2Expanded-Regular" panose="020B0505000000020004" pitchFamily="34" charset="0"/>
                <a:ea typeface="Tahoma" panose="020B0604030504040204" pitchFamily="34" charset="0"/>
                <a:cs typeface="Tahoma" panose="020B0604030504040204" pitchFamily="34" charset="0"/>
              </a:rPr>
              <a:t>Kilde: Styrelsen for arbejdsmarked og rekruttering, </a:t>
            </a:r>
            <a:r>
              <a:rPr lang="da-DK" sz="1000" dirty="0" err="1">
                <a:latin typeface="ItalianPlateNo2Expanded-Regular" panose="020B0505000000020004" pitchFamily="34" charset="0"/>
                <a:ea typeface="Tahoma" panose="020B0604030504040204" pitchFamily="34" charset="0"/>
                <a:cs typeface="Tahoma" panose="020B0604030504040204" pitchFamily="34" charset="0"/>
              </a:rPr>
              <a:t>Rekrutteringssurvey</a:t>
            </a:r>
            <a:r>
              <a:rPr lang="da-DK" sz="1000" dirty="0">
                <a:latin typeface="ItalianPlateNo2Expanded-Regular" panose="020B0505000000020004" pitchFamily="34" charset="0"/>
                <a:ea typeface="Tahoma" panose="020B0604030504040204" pitchFamily="34" charset="0"/>
                <a:cs typeface="Tahoma" panose="020B0604030504040204" pitchFamily="34" charset="0"/>
              </a:rPr>
              <a:t>,  juni 2021</a:t>
            </a:r>
          </a:p>
        </p:txBody>
      </p:sp>
    </p:spTree>
    <p:extLst>
      <p:ext uri="{BB962C8B-B14F-4D97-AF65-F5344CB8AC3E}">
        <p14:creationId xmlns:p14="http://schemas.microsoft.com/office/powerpoint/2010/main" val="174693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s://stemforfaellesskabet.dk/wp-content/uploads/sites/7/2021/04/velfaerd-teaser.jpg">
            <a:extLst>
              <a:ext uri="{FF2B5EF4-FFF2-40B4-BE49-F238E27FC236}">
                <a16:creationId xmlns:a16="http://schemas.microsoft.com/office/drawing/2014/main" id="{47953760-4EB9-403C-B64D-3D65D2119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8" b="12011"/>
          <a:stretch/>
        </p:blipFill>
        <p:spPr bwMode="auto">
          <a:xfrm>
            <a:off x="0" y="1401490"/>
            <a:ext cx="10693400" cy="5828447"/>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Velfærd til fremtiden</a:t>
            </a:r>
            <a:endParaRPr lang="da-DK" sz="2000" b="1" dirty="0">
              <a:solidFill>
                <a:srgbClr val="B92E2B"/>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03</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pPr lvl="0"/>
              <a:r>
                <a:rPr lang="da-DK" sz="1400" dirty="0">
                  <a:solidFill>
                    <a:srgbClr val="2F2C2E"/>
                  </a:solidFill>
                  <a:latin typeface="ItalianPlateNo2Expanded-Medium" panose="020B0605000000020004" pitchFamily="34" charset="0"/>
                </a:rPr>
                <a:t>Mindre bøvl og bureaukrati – mere tillid til de ansatte og nær velfærd</a:t>
              </a: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46" name="Rektangel 45">
            <a:extLst>
              <a:ext uri="{FF2B5EF4-FFF2-40B4-BE49-F238E27FC236}">
                <a16:creationId xmlns:a16="http://schemas.microsoft.com/office/drawing/2014/main" id="{81E6E585-8CF8-4F4C-A654-8F2A84592347}"/>
              </a:ext>
            </a:extLst>
          </p:cNvPr>
          <p:cNvSpPr/>
          <p:nvPr/>
        </p:nvSpPr>
        <p:spPr>
          <a:xfrm>
            <a:off x="306140" y="3016263"/>
            <a:ext cx="6912768"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a16="http://schemas.microsoft.com/office/drawing/2014/main" id="{D525058C-E3D7-4BC2-9237-CEAF86996884}"/>
              </a:ext>
            </a:extLst>
          </p:cNvPr>
          <p:cNvSpPr txBox="1"/>
          <p:nvPr/>
        </p:nvSpPr>
        <p:spPr>
          <a:xfrm>
            <a:off x="325190" y="3175405"/>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pic>
        <p:nvPicPr>
          <p:cNvPr id="20" name="Billede 19">
            <a:extLst>
              <a:ext uri="{FF2B5EF4-FFF2-40B4-BE49-F238E27FC236}">
                <a16:creationId xmlns:a16="http://schemas.microsoft.com/office/drawing/2014/main" id="{AFE4C8D4-43A3-4E78-B9CA-266B75B8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73" y="209829"/>
            <a:ext cx="925906" cy="925906"/>
          </a:xfrm>
          <a:prstGeom prst="rect">
            <a:avLst/>
          </a:prstGeom>
        </p:spPr>
      </p:pic>
      <p:sp>
        <p:nvSpPr>
          <p:cNvPr id="23" name="Rektangel 22">
            <a:extLst>
              <a:ext uri="{FF2B5EF4-FFF2-40B4-BE49-F238E27FC236}">
                <a16:creationId xmlns:a16="http://schemas.microsoft.com/office/drawing/2014/main" id="{7849E450-892F-4836-816C-CC045F3F7745}"/>
              </a:ext>
            </a:extLst>
          </p:cNvPr>
          <p:cNvSpPr/>
          <p:nvPr/>
        </p:nvSpPr>
        <p:spPr>
          <a:xfrm>
            <a:off x="905307" y="3749376"/>
            <a:ext cx="2421185" cy="1877437"/>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Medarbejdere på ældreområdet bruger i gennemsnit </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50 pct.</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deres tid sammen med de ældre </a:t>
            </a:r>
          </a:p>
        </p:txBody>
      </p:sp>
      <p:sp>
        <p:nvSpPr>
          <p:cNvPr id="19" name="Rektangel 18">
            <a:extLst>
              <a:ext uri="{FF2B5EF4-FFF2-40B4-BE49-F238E27FC236}">
                <a16:creationId xmlns:a16="http://schemas.microsoft.com/office/drawing/2014/main" id="{7F9FD1C4-7AD2-45F4-8275-25116CFCFF27}"/>
              </a:ext>
            </a:extLst>
          </p:cNvPr>
          <p:cNvSpPr/>
          <p:nvPr/>
        </p:nvSpPr>
        <p:spPr>
          <a:xfrm>
            <a:off x="4215708" y="3872486"/>
            <a:ext cx="2421185" cy="1631216"/>
          </a:xfrm>
          <a:prstGeom prst="rect">
            <a:avLst/>
          </a:prstGeom>
        </p:spPr>
        <p:txBody>
          <a:bodyPr wrap="square">
            <a:spAutoFit/>
          </a:bodyPr>
          <a:lstStyle/>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Personalet i dagtilbud bruger i gennemsnit</a:t>
            </a:r>
          </a:p>
          <a:p>
            <a:pPr algn="ctr" defTabSz="457200" fontAlgn="auto">
              <a:spcBef>
                <a:spcPts val="0"/>
              </a:spcBef>
              <a:spcAft>
                <a:spcPts val="0"/>
              </a:spcAft>
            </a:pPr>
            <a:r>
              <a:rPr lang="da-DK" sz="3600" b="1" dirty="0">
                <a:solidFill>
                  <a:srgbClr val="009476"/>
                </a:solidFill>
                <a:latin typeface="ItalianPlateNo2Expanded-Extrabold" panose="020B0905000000020004" pitchFamily="34" charset="0"/>
                <a:ea typeface="Tahoma" panose="020B0604030504040204" pitchFamily="34" charset="0"/>
                <a:cs typeface="Tahoma" panose="020B0604030504040204" pitchFamily="34" charset="0"/>
              </a:rPr>
              <a:t>65 pct.</a:t>
            </a:r>
          </a:p>
          <a:p>
            <a:pPr algn="ctr" defTabSz="457200" fontAlgn="auto">
              <a:spcBef>
                <a:spcPts val="0"/>
              </a:spcBef>
              <a:spcAft>
                <a:spcPts val="0"/>
              </a:spcAft>
            </a:pPr>
            <a:r>
              <a:rPr lang="da-DK" sz="1600" b="1" dirty="0">
                <a:solidFill>
                  <a:srgbClr val="009476"/>
                </a:solidFill>
                <a:latin typeface="ItalianPlateNo2Expanded-Regular" panose="020B0505000000020004" pitchFamily="34" charset="0"/>
                <a:ea typeface="Tahoma" panose="020B0604030504040204" pitchFamily="34" charset="0"/>
                <a:cs typeface="Tahoma" panose="020B0604030504040204" pitchFamily="34" charset="0"/>
              </a:rPr>
              <a:t>af deres tid sammen med børnene </a:t>
            </a:r>
          </a:p>
        </p:txBody>
      </p:sp>
      <p:sp>
        <p:nvSpPr>
          <p:cNvPr id="22" name="Afrundet rektangel 18">
            <a:extLst>
              <a:ext uri="{FF2B5EF4-FFF2-40B4-BE49-F238E27FC236}">
                <a16:creationId xmlns:a16="http://schemas.microsoft.com/office/drawing/2014/main" id="{1221D17C-18DE-453C-93C7-286A97B1575A}"/>
              </a:ext>
            </a:extLst>
          </p:cNvPr>
          <p:cNvSpPr/>
          <p:nvPr/>
        </p:nvSpPr>
        <p:spPr>
          <a:xfrm>
            <a:off x="7363935" y="1401490"/>
            <a:ext cx="3336448" cy="5828447"/>
          </a:xfrm>
          <a:prstGeom prst="roundRect">
            <a:avLst>
              <a:gd name="adj" fmla="val 0"/>
            </a:avLst>
          </a:prstGeom>
          <a:solidFill>
            <a:srgbClr val="A8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ktangel 25">
            <a:extLst>
              <a:ext uri="{FF2B5EF4-FFF2-40B4-BE49-F238E27FC236}">
                <a16:creationId xmlns:a16="http://schemas.microsoft.com/office/drawing/2014/main" id="{E1C492AE-394E-40E9-92D4-DD5354B32E32}"/>
              </a:ext>
            </a:extLst>
          </p:cNvPr>
          <p:cNvSpPr/>
          <p:nvPr/>
        </p:nvSpPr>
        <p:spPr>
          <a:xfrm>
            <a:off x="7374900" y="2422902"/>
            <a:ext cx="3336448" cy="2708434"/>
          </a:xfrm>
          <a:prstGeom prst="rect">
            <a:avLst/>
          </a:prstGeom>
        </p:spPr>
        <p:txBody>
          <a:bodyPr wrap="square">
            <a:spAutoFit/>
          </a:bodyPr>
          <a:lstStyle/>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I styringen af den offentlige sektor er der behov for en nærhedsreform, som øger tilliden til medarbejdernes faglighed og dømmekraft og skaber et rum for nær velfærd med en høj grad af ejerskab hos borgerne.</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Medarbejderinddragelsen skal øges og der skal være stærk faglig ledelse hele vejen igennem styringskæden.</a:t>
            </a:r>
          </a:p>
          <a:p>
            <a:pPr marL="171450" lvl="0" indent="-171450" defTabSz="829334" fontAlgn="auto">
              <a:spcBef>
                <a:spcPts val="0"/>
              </a:spcBef>
              <a:spcAft>
                <a:spcPts val="0"/>
              </a:spcAft>
              <a:buFont typeface="Arial" panose="020B0604020202020204" pitchFamily="34" charset="0"/>
              <a:buChar char="•"/>
              <a:defRPr/>
            </a:pPr>
            <a:endPar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71450" lvl="0" indent="-171450" defTabSz="829334" fontAlgn="auto">
              <a:spcBef>
                <a:spcPts val="0"/>
              </a:spcBef>
              <a:spcAft>
                <a:spcPts val="0"/>
              </a:spcAft>
              <a:buFont typeface="Arial" panose="020B0604020202020204" pitchFamily="34" charset="0"/>
              <a:buChar char="•"/>
              <a:defRPr/>
            </a:pPr>
            <a:r>
              <a:rPr lang="da-DK" sz="1000" b="1" dirty="0">
                <a:solidFill>
                  <a:prstClr val="white"/>
                </a:solidFill>
                <a:latin typeface="Tahoma" panose="020B0604030504040204" pitchFamily="34" charset="0"/>
                <a:ea typeface="Tahoma" panose="020B0604030504040204" pitchFamily="34" charset="0"/>
                <a:cs typeface="Tahoma" panose="020B0604030504040204" pitchFamily="34" charset="0"/>
              </a:rPr>
              <a:t>Styringsredskaberne skal sikre, at der arbejdes efter få og relevante kernemål i velfærden og at øge samskabelse mellem borgere, civilsamfund og medarbejdere. Når der følges op på målene, skal vi gå fra kontrol til læring og dermed frisætte tid og energi til at skabe velfærd.</a:t>
            </a:r>
          </a:p>
        </p:txBody>
      </p:sp>
      <p:sp>
        <p:nvSpPr>
          <p:cNvPr id="27" name="Rektangel 26">
            <a:extLst>
              <a:ext uri="{FF2B5EF4-FFF2-40B4-BE49-F238E27FC236}">
                <a16:creationId xmlns:a16="http://schemas.microsoft.com/office/drawing/2014/main" id="{0AB22DB9-B5B2-497B-95C3-EEAA8160ECEE}"/>
              </a:ext>
            </a:extLst>
          </p:cNvPr>
          <p:cNvSpPr/>
          <p:nvPr/>
        </p:nvSpPr>
        <p:spPr>
          <a:xfrm>
            <a:off x="7374900" y="1637289"/>
            <a:ext cx="3336448" cy="400110"/>
          </a:xfrm>
          <a:prstGeom prst="rect">
            <a:avLst/>
          </a:prstGeom>
        </p:spPr>
        <p:txBody>
          <a:bodyPr wrap="square">
            <a:spAutoFit/>
          </a:bodyPr>
          <a:lstStyle/>
          <a:p>
            <a:pPr lvl="0" algn="ctr" defTabSz="829334" fontAlgn="auto">
              <a:spcBef>
                <a:spcPts val="0"/>
              </a:spcBef>
              <a:spcAft>
                <a:spcPts val="0"/>
              </a:spcAft>
              <a:defRPr/>
            </a:pPr>
            <a:r>
              <a:rPr lang="da-DK" sz="2000" b="1" dirty="0">
                <a:solidFill>
                  <a:prstClr val="white"/>
                </a:solidFill>
                <a:latin typeface="Tahoma" panose="020B0604030504040204" pitchFamily="34" charset="0"/>
                <a:ea typeface="Tahoma" panose="020B0604030504040204" pitchFamily="34" charset="0"/>
                <a:cs typeface="Tahoma" panose="020B0604030504040204" pitchFamily="34" charset="0"/>
              </a:rPr>
              <a:t>VI MENER</a:t>
            </a:r>
          </a:p>
        </p:txBody>
      </p:sp>
      <p:cxnSp>
        <p:nvCxnSpPr>
          <p:cNvPr id="28" name="Lige forbindelse 27">
            <a:extLst>
              <a:ext uri="{FF2B5EF4-FFF2-40B4-BE49-F238E27FC236}">
                <a16:creationId xmlns:a16="http://schemas.microsoft.com/office/drawing/2014/main" id="{AD6A0DEE-DC7C-4DA1-A8B2-739AB5588C05}"/>
              </a:ext>
            </a:extLst>
          </p:cNvPr>
          <p:cNvCxnSpPr>
            <a:cxnSpLocks/>
          </p:cNvCxnSpPr>
          <p:nvPr/>
        </p:nvCxnSpPr>
        <p:spPr bwMode="auto">
          <a:xfrm flipH="1">
            <a:off x="8271165" y="2055498"/>
            <a:ext cx="154391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792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8" name="Picture 10" descr="https://stemforfaellesskabet.dk/wp-content/uploads/sites/7/2021/04/20201211-farve-5.jpg">
            <a:extLst>
              <a:ext uri="{FF2B5EF4-FFF2-40B4-BE49-F238E27FC236}">
                <a16:creationId xmlns:a16="http://schemas.microsoft.com/office/drawing/2014/main" id="{D2DDA4DF-67B7-47BC-93E2-22DD6C738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11" r="7228"/>
          <a:stretch/>
        </p:blipFill>
        <p:spPr bwMode="auto">
          <a:xfrm>
            <a:off x="0" y="1399148"/>
            <a:ext cx="10693400" cy="5828447"/>
          </a:xfrm>
          <a:prstGeom prst="rect">
            <a:avLst/>
          </a:prstGeom>
          <a:noFill/>
          <a:extLst>
            <a:ext uri="{909E8E84-426E-40DD-AFC4-6F175D3DCCD1}">
              <a14:hiddenFill xmlns:a14="http://schemas.microsoft.com/office/drawing/2010/main">
                <a:solidFill>
                  <a:srgbClr val="FFFFFF"/>
                </a:solidFill>
              </a14:hiddenFill>
            </a:ext>
          </a:extLst>
        </p:spPr>
      </p:pic>
      <p:sp>
        <p:nvSpPr>
          <p:cNvPr id="25" name="Rektangel 24"/>
          <p:cNvSpPr/>
          <p:nvPr/>
        </p:nvSpPr>
        <p:spPr>
          <a:xfrm>
            <a:off x="1540836" y="194094"/>
            <a:ext cx="3985531" cy="461665"/>
          </a:xfrm>
          <a:prstGeom prst="rect">
            <a:avLst/>
          </a:prstGeom>
        </p:spPr>
        <p:txBody>
          <a:bodyPr wrap="square">
            <a:spAutoFit/>
          </a:bodyPr>
          <a:lstStyle/>
          <a:p>
            <a:pPr lvl="0" defTabSz="829334" fontAlgn="auto">
              <a:spcBef>
                <a:spcPts val="0"/>
              </a:spcBef>
              <a:spcAft>
                <a:spcPts val="0"/>
              </a:spcAft>
              <a:defRPr/>
            </a:pPr>
            <a:r>
              <a:rPr lang="da-DK" sz="2400" b="1" dirty="0">
                <a:solidFill>
                  <a:srgbClr val="B62025"/>
                </a:solidFill>
                <a:latin typeface="ItalianPlateNo2Expanded-Black" panose="020B0A05000000020004" pitchFamily="34" charset="0"/>
              </a:rPr>
              <a:t>Job og uddannelse til alle</a:t>
            </a:r>
          </a:p>
        </p:txBody>
      </p:sp>
      <p:grpSp>
        <p:nvGrpSpPr>
          <p:cNvPr id="2" name="Gruppe 1">
            <a:extLst>
              <a:ext uri="{FF2B5EF4-FFF2-40B4-BE49-F238E27FC236}">
                <a16:creationId xmlns:a16="http://schemas.microsoft.com/office/drawing/2014/main" id="{4B2A8B10-D18B-4C88-9E94-D9B6497D34AC}"/>
              </a:ext>
            </a:extLst>
          </p:cNvPr>
          <p:cNvGrpSpPr/>
          <p:nvPr/>
        </p:nvGrpSpPr>
        <p:grpSpPr>
          <a:xfrm>
            <a:off x="1550290" y="637860"/>
            <a:ext cx="4141372" cy="584775"/>
            <a:chOff x="197286" y="1690410"/>
            <a:chExt cx="4141372" cy="584775"/>
          </a:xfrm>
        </p:grpSpPr>
        <p:sp>
          <p:nvSpPr>
            <p:cNvPr id="31" name="Tekstfelt 30">
              <a:extLst>
                <a:ext uri="{FF2B5EF4-FFF2-40B4-BE49-F238E27FC236}">
                  <a16:creationId xmlns:a16="http://schemas.microsoft.com/office/drawing/2014/main" id="{9CBB35B7-0887-4A96-891C-976BE99A5FD7}"/>
                </a:ext>
              </a:extLst>
            </p:cNvPr>
            <p:cNvSpPr txBox="1"/>
            <p:nvPr/>
          </p:nvSpPr>
          <p:spPr>
            <a:xfrm>
              <a:off x="197286" y="1690410"/>
              <a:ext cx="986524" cy="584775"/>
            </a:xfrm>
            <a:prstGeom prst="rect">
              <a:avLst/>
            </a:prstGeom>
            <a:noFill/>
          </p:spPr>
          <p:txBody>
            <a:bodyPr wrap="square" rtlCol="0">
              <a:spAutoFit/>
            </a:bodyPr>
            <a:lstStyle/>
            <a:p>
              <a:r>
                <a:rPr lang="da-DK" sz="3200" b="1" dirty="0">
                  <a:solidFill>
                    <a:srgbClr val="B92E2B"/>
                  </a:solidFill>
                  <a:latin typeface="ItalianPlateNo2Expanded-Black" panose="020B0A05000000020004" pitchFamily="34" charset="0"/>
                  <a:ea typeface="Tahoma" panose="020B0604030504040204" pitchFamily="34" charset="0"/>
                  <a:cs typeface="Tahoma" panose="020B0604030504040204" pitchFamily="34" charset="0"/>
                </a:rPr>
                <a:t>01</a:t>
              </a:r>
            </a:p>
          </p:txBody>
        </p:sp>
        <p:sp>
          <p:nvSpPr>
            <p:cNvPr id="32" name="Tekstfelt 31">
              <a:extLst>
                <a:ext uri="{FF2B5EF4-FFF2-40B4-BE49-F238E27FC236}">
                  <a16:creationId xmlns:a16="http://schemas.microsoft.com/office/drawing/2014/main" id="{C01E3E43-A4C8-46CF-9365-321FB1666C82}"/>
                </a:ext>
              </a:extLst>
            </p:cNvPr>
            <p:cNvSpPr txBox="1"/>
            <p:nvPr/>
          </p:nvSpPr>
          <p:spPr>
            <a:xfrm>
              <a:off x="1011144" y="1750525"/>
              <a:ext cx="3327514" cy="523220"/>
            </a:xfrm>
            <a:prstGeom prst="rect">
              <a:avLst/>
            </a:prstGeom>
            <a:noFill/>
          </p:spPr>
          <p:txBody>
            <a:bodyPr wrap="square" rtlCol="0">
              <a:spAutoFit/>
            </a:bodyPr>
            <a:lstStyle/>
            <a:p>
              <a:r>
                <a:rPr lang="da-DK" sz="1400" dirty="0"/>
                <a:t>Brug mulighederne for opkvalificering og uddannelse bedre</a:t>
              </a:r>
            </a:p>
          </p:txBody>
        </p:sp>
        <p:cxnSp>
          <p:nvCxnSpPr>
            <p:cNvPr id="34" name="Lige forbindelse 33">
              <a:extLst>
                <a:ext uri="{FF2B5EF4-FFF2-40B4-BE49-F238E27FC236}">
                  <a16:creationId xmlns:a16="http://schemas.microsoft.com/office/drawing/2014/main" id="{481488A5-DDB9-4E58-979F-6600688EBCCB}"/>
                </a:ext>
              </a:extLst>
            </p:cNvPr>
            <p:cNvCxnSpPr/>
            <p:nvPr/>
          </p:nvCxnSpPr>
          <p:spPr>
            <a:xfrm>
              <a:off x="909546" y="1781947"/>
              <a:ext cx="0" cy="449328"/>
            </a:xfrm>
            <a:prstGeom prst="line">
              <a:avLst/>
            </a:prstGeom>
            <a:ln w="19050">
              <a:solidFill>
                <a:srgbClr val="B62025"/>
              </a:solidFill>
            </a:ln>
          </p:spPr>
          <p:style>
            <a:lnRef idx="1">
              <a:schemeClr val="accent1"/>
            </a:lnRef>
            <a:fillRef idx="0">
              <a:schemeClr val="accent1"/>
            </a:fillRef>
            <a:effectRef idx="0">
              <a:schemeClr val="accent1"/>
            </a:effectRef>
            <a:fontRef idx="minor">
              <a:schemeClr val="tx1"/>
            </a:fontRef>
          </p:style>
        </p:cxnSp>
      </p:grpSp>
      <p:sp>
        <p:nvSpPr>
          <p:cNvPr id="46" name="Rektangel 45">
            <a:extLst>
              <a:ext uri="{FF2B5EF4-FFF2-40B4-BE49-F238E27FC236}">
                <a16:creationId xmlns:a16="http://schemas.microsoft.com/office/drawing/2014/main" id="{81E6E585-8CF8-4F4C-A654-8F2A84592347}"/>
              </a:ext>
            </a:extLst>
          </p:cNvPr>
          <p:cNvSpPr/>
          <p:nvPr/>
        </p:nvSpPr>
        <p:spPr>
          <a:xfrm>
            <a:off x="306140" y="2619976"/>
            <a:ext cx="10062070" cy="3282231"/>
          </a:xfrm>
          <a:prstGeom prst="rect">
            <a:avLst/>
          </a:prstGeom>
          <a:solidFill>
            <a:srgbClr val="C0E4DC">
              <a:alpha val="8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kstfelt 28">
            <a:extLst>
              <a:ext uri="{FF2B5EF4-FFF2-40B4-BE49-F238E27FC236}">
                <a16:creationId xmlns:a16="http://schemas.microsoft.com/office/drawing/2014/main" id="{D525058C-E3D7-4BC2-9237-CEAF86996884}"/>
              </a:ext>
            </a:extLst>
          </p:cNvPr>
          <p:cNvSpPr txBox="1"/>
          <p:nvPr/>
        </p:nvSpPr>
        <p:spPr>
          <a:xfrm>
            <a:off x="325190" y="2779118"/>
            <a:ext cx="1621120" cy="261610"/>
          </a:xfrm>
          <a:prstGeom prst="rect">
            <a:avLst/>
          </a:prstGeom>
          <a:noFill/>
        </p:spPr>
        <p:txBody>
          <a:bodyPr wrap="square" rtlCol="0">
            <a:spAutoFit/>
          </a:bodyPr>
          <a:lstStyle/>
          <a:p>
            <a:pPr defTabSz="457200" fontAlgn="auto">
              <a:spcBef>
                <a:spcPts val="0"/>
              </a:spcBef>
              <a:spcAft>
                <a:spcPts val="0"/>
              </a:spcAft>
            </a:pPr>
            <a:r>
              <a:rPr lang="da-DK" sz="1100" b="1" dirty="0">
                <a:latin typeface="Tahoma" panose="020B0604030504040204" pitchFamily="34" charset="0"/>
                <a:ea typeface="Tahoma" panose="020B0604030504040204" pitchFamily="34" charset="0"/>
                <a:cs typeface="Tahoma" panose="020B0604030504040204" pitchFamily="34" charset="0"/>
              </a:rPr>
              <a:t>FAKTA NATIONALT</a:t>
            </a:r>
          </a:p>
        </p:txBody>
      </p:sp>
      <p:pic>
        <p:nvPicPr>
          <p:cNvPr id="17" name="Billede 16">
            <a:extLst>
              <a:ext uri="{FF2B5EF4-FFF2-40B4-BE49-F238E27FC236}">
                <a16:creationId xmlns:a16="http://schemas.microsoft.com/office/drawing/2014/main" id="{6B1A9565-5850-4701-A2D1-69088B8AA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72" y="194094"/>
            <a:ext cx="925906" cy="925906"/>
          </a:xfrm>
          <a:prstGeom prst="rect">
            <a:avLst/>
          </a:prstGeom>
        </p:spPr>
      </p:pic>
      <p:pic>
        <p:nvPicPr>
          <p:cNvPr id="114694" name="Picture 6" descr="Dette billede har en tom ALT-egenskab (billedbeskrivelse). Filnavnet er markant-fald.png">
            <a:extLst>
              <a:ext uri="{FF2B5EF4-FFF2-40B4-BE49-F238E27FC236}">
                <a16:creationId xmlns:a16="http://schemas.microsoft.com/office/drawing/2014/main" id="{46DECCBA-0F30-4BC6-B98B-C778F1D8F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765" y="3219611"/>
            <a:ext cx="4320480" cy="233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29641"/>
      </p:ext>
    </p:extLst>
  </p:cSld>
  <p:clrMapOvr>
    <a:masterClrMapping/>
  </p:clrMapOvr>
</p:sld>
</file>

<file path=ppt/theme/theme1.xml><?xml version="1.0" encoding="utf-8"?>
<a:theme xmlns:a="http://schemas.openxmlformats.org/drawingml/2006/main" name="Office-tem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a-DK" sz="21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potx" id="{AA7D18F2-7106-4FD0-B6D9-F0F4F1060C3C}" vid="{598F1153-A0DC-49E1-8C34-878B774CDDA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LODocument" ma:contentTypeID="0x01010E000984809A9C918848B4BED65CED2479220073CFAE71F229D64999444C70ADBC579D" ma:contentTypeVersion="10" ma:contentTypeDescription="EXDocument" ma:contentTypeScope="" ma:versionID="43885c684c5a683b3a94c7fdbc3f4473">
  <xsd:schema xmlns:xsd="http://www.w3.org/2001/XMLSchema" xmlns:xs="http://www.w3.org/2001/XMLSchema" xmlns:p="http://schemas.microsoft.com/office/2006/metadata/properties" xmlns:ns1="http://schemas.microsoft.com/sharepoint/v3" xmlns:ns2="http://schemas.microsoft.com/sharepoint/v3/fields" xmlns:ns3="bca010e5-d7f1-4c3d-9cc4-adad0859c265" targetNamespace="http://schemas.microsoft.com/office/2006/metadata/properties" ma:root="true" ma:fieldsID="1863832294ad3449e3dd98d3e8144a6a" ns1:_="" ns2:_="" ns3:_="">
    <xsd:import namespace="http://schemas.microsoft.com/sharepoint/v3"/>
    <xsd:import namespace="http://schemas.microsoft.com/sharepoint/v3/fields"/>
    <xsd:import namespace="bca010e5-d7f1-4c3d-9cc4-adad0859c265"/>
    <xsd:element name="properties">
      <xsd:complexType>
        <xsd:sequence>
          <xsd:element name="documentManagement">
            <xsd:complexType>
              <xsd:all>
                <xsd:element ref="ns2:EXDocumentID" minOccurs="0"/>
                <xsd:element ref="ns2:EXCoreDocType" minOccurs="0"/>
                <xsd:element ref="ns2:EXHash" minOccurs="0"/>
                <xsd:element ref="ns2:EXTimestamp" minOccurs="0"/>
                <xsd:element ref="ns3:LOSagsnr" minOccurs="0"/>
                <xsd:element ref="ns3:Afdeling"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XDocumentID" ma:index="9" nillable="true" ma:displayName="EXDocumentID" ma:internalName="EXDocumentID" ma:readOnly="true">
      <xsd:simpleType>
        <xsd:restriction base="dms:Text"/>
      </xsd:simpleType>
    </xsd:element>
    <xsd:element name="EXCoreDocType" ma:index="10" nillable="true" ma:displayName="EXCoreDocType" ma:internalName="EXCoreDocType" ma:readOnly="true">
      <xsd:simpleType>
        <xsd:restriction base="dms:Text"/>
      </xsd:simpleType>
    </xsd:element>
    <xsd:element name="EXHash" ma:index="11" nillable="true" ma:displayName="EXHash" ma:internalName="EXHash" ma:readOnly="true">
      <xsd:simpleType>
        <xsd:restriction base="dms:Text"/>
      </xsd:simpleType>
    </xsd:element>
    <xsd:element name="EXTimestamp" ma:index="12" nillable="true" ma:displayName="EXTimestamp" ma:internalName="EXTimestamp"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010e5-d7f1-4c3d-9cc4-adad0859c265" elementFormDefault="qualified">
    <xsd:import namespace="http://schemas.microsoft.com/office/2006/documentManagement/types"/>
    <xsd:import namespace="http://schemas.microsoft.com/office/infopath/2007/PartnerControls"/>
    <xsd:element name="LOSagsnr" ma:index="13" nillable="true" ma:displayName="LOSagsnr" ma:hidden="true" ma:internalName="LOSagsnr" ma:readOnly="false">
      <xsd:simpleType>
        <xsd:restriction base="dms:Text">
          <xsd:maxLength value="7"/>
        </xsd:restriction>
      </xsd:simpleType>
    </xsd:element>
    <xsd:element name="Afdeling" ma:index="14" nillable="true" ma:displayName="Afdeling" ma:internalName="Afdeling"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DocumentID xmlns="http://schemas.microsoft.com/sharepoint/v3/fields">001972005</EXDocumentID>
    <EXCoreDocType xmlns="http://schemas.microsoft.com/sharepoint/v3/fields">Type1A</EXCoreDocType>
    <EXHash xmlns="http://schemas.microsoft.com/sharepoint/v3/fields">6837A1BC5746606B89BC8A137F7097FCA6F06CA964DFE19C98B6A6239F0B7CBC8C5F4461A85FA40FC9271A7425D71D24B82DB85AC27627413257A9B244C</EXHash>
    <EXTimestamp xmlns="http://schemas.microsoft.com/sharepoint/v3/fields">11/25/2020 10:38:35 AM</EXTimestamp>
    <LOSagsnr xmlns="bca010e5-d7f1-4c3d-9cc4-adad0859c265" xsi:nil="true"/>
    <Afdeling xmlns="bca010e5-d7f1-4c3d-9cc4-adad0859c265" xsi:nil="true"/>
  </documentManagement>
</p:properties>
</file>

<file path=customXml/item4.xml><?xml version="1.0" encoding="utf-8"?>
<?mso-contentType ?>
<spe:Receivers xmlns:spe="http://schemas.microsoft.com/sharepoint/events">
  <Receiver>
    <Name>Exformatics Unique Document ID Feature</Name>
    <Synchronization>Synchronous</Synchronization>
    <Type>3</Type>
    <SequenceNumber>111</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10001</Type>
    <SequenceNumber>950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10002</Type>
    <SequenceNumber>1152</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10009</Type>
    <SequenceNumber>1153</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10004</Type>
    <SequenceNumber>1154</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10003</Type>
    <SequenceNumber>1160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4</Type>
    <SequenceNumber>115</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5</Type>
    <SequenceNumber>116</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6</Type>
    <SequenceNumber>117</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2</Type>
    <SequenceNumber>112</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3</Type>
    <SequenceNumber>111</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10001</Type>
    <SequenceNumber>950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10002</Type>
    <SequenceNumber>1152</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10009</Type>
    <SequenceNumber>1153</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10004</Type>
    <SequenceNumber>1154</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10003</Type>
    <SequenceNumber>1160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4</Type>
    <SequenceNumber>115</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5</Type>
    <SequenceNumber>116</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6</Type>
    <SequenceNumber>117</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2</Type>
    <SequenceNumber>112</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3</Type>
    <SequenceNumber>111</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10001</Type>
    <SequenceNumber>950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10002</Type>
    <SequenceNumber>1152</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10009</Type>
    <SequenceNumber>1153</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10004</Type>
    <SequenceNumber>1154</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Asynchronous</Synchronization>
    <Type>10003</Type>
    <SequenceNumber>1160</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4</Type>
    <SequenceNumber>115</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5</Type>
    <SequenceNumber>116</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6</Type>
    <SequenceNumber>117</SequenceNumber>
    <Url/>
    <Assembly>Exformatics.Ecm.Sp.Features.DocumentIntegrityPolicy, Version=7.7.31.46, Culture=neutral, PublicKeyToken=72fe5af1b9916199</Assembly>
    <Class>Exformatics.Ecm.Sp.Features.DocumentIntegrityPolicy.EXUniqueDocumentID</Class>
    <Data/>
    <Filter/>
  </Receiver>
  <Receiver>
    <Name>Exformatics Unique Document ID Feature</Name>
    <Synchronization>Synchronous</Synchronization>
    <Type>2</Type>
    <SequenceNumber>112</SequenceNumber>
    <Url/>
    <Assembly>Exformatics.Ecm.Sp.Features.DocumentIntegrityPolicy, Version=7.7.31.46, Culture=neutral, PublicKeyToken=72fe5af1b9916199</Assembly>
    <Class>Exformatics.Ecm.Sp.Features.DocumentIntegrityPolicy.EXUniqueDocumentID</Class>
    <Data/>
    <Filter/>
  </Receiver>
</spe:Receivers>
</file>

<file path=customXml/item5.xml><?xml version="1.0" encoding="utf-8"?>
<?mso-contentType ?>
<p:Policy xmlns:p="office.server.policy" id="" local="true">
  <p:Name>LODocument</p:Name>
  <p:Description/>
  <p:Statement/>
  <p:PolicyItems>
    <p:PolicyItem featureId="ExformaticsQualityPolicy" staticId="0x01010E000984809A9C918848B4BED65CED247922|885916518" UniqueId="ac99038b-2fe7-4b1d-9e22-bc91a1ad02d9">
      <p:Name>Exformatics Quality Controls</p:Name>
      <p:Description/>
      <p:CustomData>
        <config>
          <UniqueEXDocID>true</UniqueEXDocID>
          <AddDefaultValues>true</AddDefaultValues>
          <SignedApproval>false</SignedApproval>
          <RegulatoryDocument>false</RegulatoryDocument>
          <PatentDocument>false</PatentDocument>
          <DocIDServer>https://servsag2016</DocIDServer>
          <EXCoreDocType>Type1A</EXCoreDocType>
        </config>
      </p:CustomData>
    </p:PolicyItem>
  </p:PolicyItems>
</p:Policy>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62EEE-DCF8-4EF5-809C-8B0787D6F4F1}">
  <ds:schemaRefs>
    <ds:schemaRef ds:uri="http://schemas.microsoft.com/office/2006/metadata/longProperties"/>
  </ds:schemaRefs>
</ds:datastoreItem>
</file>

<file path=customXml/itemProps2.xml><?xml version="1.0" encoding="utf-8"?>
<ds:datastoreItem xmlns:ds="http://schemas.openxmlformats.org/officeDocument/2006/customXml" ds:itemID="{D2A0C2D0-5218-46B5-9B4B-879D66AF7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bca010e5-d7f1-4c3d-9cc4-adad0859c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D585D7-4A72-4C81-A8E9-B9E974345DF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ca010e5-d7f1-4c3d-9cc4-adad0859c265"/>
    <ds:schemaRef ds:uri="http://purl.org/dc/elements/1.1/"/>
    <ds:schemaRef ds:uri="http://schemas.microsoft.com/sharepoint/v3/field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CBB620D1-4519-4BA2-A0DF-797E0744B566}">
  <ds:schemaRefs>
    <ds:schemaRef ds:uri="http://schemas.microsoft.com/sharepoint/events"/>
  </ds:schemaRefs>
</ds:datastoreItem>
</file>

<file path=customXml/itemProps5.xml><?xml version="1.0" encoding="utf-8"?>
<ds:datastoreItem xmlns:ds="http://schemas.openxmlformats.org/officeDocument/2006/customXml" ds:itemID="{B19330F0-8540-4055-BC2E-B329AE7AF898}">
  <ds:schemaRefs>
    <ds:schemaRef ds:uri="office.server.policy"/>
  </ds:schemaRefs>
</ds:datastoreItem>
</file>

<file path=customXml/itemProps6.xml><?xml version="1.0" encoding="utf-8"?>
<ds:datastoreItem xmlns:ds="http://schemas.openxmlformats.org/officeDocument/2006/customXml" ds:itemID="{DF096599-03EE-40B5-87DE-43B99DFF0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Præsentation FH</Template>
  <TotalTime>69941</TotalTime>
  <Words>1953</Words>
  <Application>Microsoft Office PowerPoint</Application>
  <PresentationFormat>Brugerdefineret</PresentationFormat>
  <Paragraphs>343</Paragraphs>
  <Slides>18</Slides>
  <Notes>17</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18</vt:i4>
      </vt:variant>
    </vt:vector>
  </HeadingPairs>
  <TitlesOfParts>
    <vt:vector size="30" baseType="lpstr">
      <vt:lpstr>Arial</vt:lpstr>
      <vt:lpstr>Calibri</vt:lpstr>
      <vt:lpstr>Italian Plate No2 Expanded</vt:lpstr>
      <vt:lpstr>Italian Plate No2 Expanded Blac</vt:lpstr>
      <vt:lpstr>ItalianPlateNo2Expanded-Black</vt:lpstr>
      <vt:lpstr>ItalianPlateNo2Expanded-Extrabold</vt:lpstr>
      <vt:lpstr>ItalianPlateNo2Expanded-Medium</vt:lpstr>
      <vt:lpstr>ItalianPlateNo2Expanded-Regular</vt:lpstr>
      <vt:lpstr>Montserrat Black</vt:lpstr>
      <vt:lpstr>Tahoma</vt:lpstr>
      <vt:lpstr>Verdana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Lokalformandsmøder 2020</dc:title>
  <dc:creator>Arvid Aagaard Sihm</dc:creator>
  <cp:lastModifiedBy>Arvid Aagaard Sihm</cp:lastModifiedBy>
  <cp:revision>2827</cp:revision>
  <cp:lastPrinted>2021-06-02T09:19:29Z</cp:lastPrinted>
  <dcterms:created xsi:type="dcterms:W3CDTF">2020-01-28T09:05:45Z</dcterms:created>
  <dcterms:modified xsi:type="dcterms:W3CDTF">2021-10-27T09:06:44Z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formaticsSPSURL">
    <vt:lpwstr>http://sagssystem</vt:lpwstr>
  </property>
  <property fmtid="{D5CDD505-2E9C-101B-9397-08002B2CF9AE}" pid="3" name="fLogo">
    <vt:lpwstr>http://www.exformatics.com/images/logo_new.jpg</vt:lpwstr>
  </property>
  <property fmtid="{D5CDD505-2E9C-101B-9397-08002B2CF9AE}" pid="4" name="EntityNameForeign">
    <vt:lpwstr>DL_Activities</vt:lpwstr>
  </property>
  <property fmtid="{D5CDD505-2E9C-101B-9397-08002B2CF9AE}" pid="5" name="EntityId">
    <vt:lpwstr>578711</vt:lpwstr>
  </property>
  <property fmtid="{D5CDD505-2E9C-101B-9397-08002B2CF9AE}" pid="6" name="DL_CreatedBy">
    <vt:lpwstr>FAGLIG\LPH</vt:lpwstr>
  </property>
  <property fmtid="{D5CDD505-2E9C-101B-9397-08002B2CF9AE}" pid="7" name="DL_Created">
    <vt:lpwstr>2019-09-25T14:16:08</vt:lpwstr>
  </property>
  <property fmtid="{D5CDD505-2E9C-101B-9397-08002B2CF9AE}" pid="8" name="DL_ModifiedBy">
    <vt:lpwstr>FAGLIG\METE</vt:lpwstr>
  </property>
  <property fmtid="{D5CDD505-2E9C-101B-9397-08002B2CF9AE}" pid="9" name="DL_Modified">
    <vt:lpwstr>2020-01-16T08:52:19</vt:lpwstr>
  </property>
  <property fmtid="{D5CDD505-2E9C-101B-9397-08002B2CF9AE}" pid="10" name="LO_Sagsnr">
    <vt:lpwstr>19-3316</vt:lpwstr>
  </property>
  <property fmtid="{D5CDD505-2E9C-101B-9397-08002B2CF9AE}" pid="11" name="DL_Title">
    <vt:lpwstr>Lokalformandsmøder 2020</vt:lpwstr>
  </property>
  <property fmtid="{D5CDD505-2E9C-101B-9397-08002B2CF9AE}" pid="12" name="DL_sAMAccountNameForeign">
    <vt:lpwstr>MSH</vt:lpwstr>
  </property>
  <property fmtid="{D5CDD505-2E9C-101B-9397-08002B2CF9AE}" pid="13" name="DL_Project">
    <vt:lpwstr/>
  </property>
  <property fmtid="{D5CDD505-2E9C-101B-9397-08002B2CF9AE}" pid="14" name="CaseNo">
    <vt:lpwstr>19-3316</vt:lpwstr>
  </property>
  <property fmtid="{D5CDD505-2E9C-101B-9397-08002B2CF9AE}" pid="15" name="DL_Info">
    <vt:lpwstr/>
  </property>
  <property fmtid="{D5CDD505-2E9C-101B-9397-08002B2CF9AE}" pid="16" name="DL_EntityId">
    <vt:lpwstr>578711</vt:lpwstr>
  </property>
  <property fmtid="{D5CDD505-2E9C-101B-9397-08002B2CF9AE}" pid="17" name="ContentTypeId">
    <vt:lpwstr>0x01010E000984809A9C918848B4BED65CED2479220073CFAE71F229D64999444C70ADBC579D</vt:lpwstr>
  </property>
  <property fmtid="{D5CDD505-2E9C-101B-9397-08002B2CF9AE}" pid="18" name="EXDocumentID">
    <vt:lpwstr>001890591</vt:lpwstr>
  </property>
  <property fmtid="{D5CDD505-2E9C-101B-9397-08002B2CF9AE}" pid="19" name="DL_Id">
    <vt:lpwstr>3382</vt:lpwstr>
  </property>
  <property fmtid="{D5CDD505-2E9C-101B-9397-08002B2CF9AE}" pid="20" name="DL_sAMAccountName">
    <vt:lpwstr>AAS</vt:lpwstr>
  </property>
  <property fmtid="{D5CDD505-2E9C-101B-9397-08002B2CF9AE}" pid="21" name="DL_AuthorInitials">
    <vt:lpwstr>AAS</vt:lpwstr>
  </property>
  <property fmtid="{D5CDD505-2E9C-101B-9397-08002B2CF9AE}" pid="22" name="fInit">
    <vt:lpwstr>AAS</vt:lpwstr>
  </property>
  <property fmtid="{D5CDD505-2E9C-101B-9397-08002B2CF9AE}" pid="23" name="fNavn">
    <vt:lpwstr>Arvid Aagaard Sihm</vt:lpwstr>
  </property>
  <property fmtid="{D5CDD505-2E9C-101B-9397-08002B2CF9AE}" pid="24" name="fAfdeling">
    <vt:lpwstr>Ledelsessekretariatet</vt:lpwstr>
  </property>
  <property fmtid="{D5CDD505-2E9C-101B-9397-08002B2CF9AE}" pid="25" name="fTlf">
    <vt:lpwstr>6154</vt:lpwstr>
  </property>
  <property fmtid="{D5CDD505-2E9C-101B-9397-08002B2CF9AE}" pid="26" name="fEpost">
    <vt:lpwstr>AAS@fho.dk</vt:lpwstr>
  </property>
  <property fmtid="{D5CDD505-2E9C-101B-9397-08002B2CF9AE}" pid="27" name="DL_AuthorDepartment">
    <vt:lpwstr>Ledelsessekretariatet</vt:lpwstr>
  </property>
  <property fmtid="{D5CDD505-2E9C-101B-9397-08002B2CF9AE}" pid="28" name="DL_AuthorPhone">
    <vt:lpwstr>6154</vt:lpwstr>
  </property>
  <property fmtid="{D5CDD505-2E9C-101B-9397-08002B2CF9AE}" pid="29" name="DL_AuthorEmail">
    <vt:lpwstr>AAS@fho.dk</vt:lpwstr>
  </property>
  <property fmtid="{D5CDD505-2E9C-101B-9397-08002B2CF9AE}" pid="30" name="DL_Name">
    <vt:lpwstr>Arvid Aagaard Sihm</vt:lpwstr>
  </property>
  <property fmtid="{D5CDD505-2E9C-101B-9397-08002B2CF9AE}" pid="31" name="DL_AuthorName">
    <vt:lpwstr>Arvid Aagaard Sihm</vt:lpwstr>
  </property>
  <property fmtid="{D5CDD505-2E9C-101B-9397-08002B2CF9AE}" pid="32" name="fTitel">
    <vt:lpwstr>Kampagnekonsulent</vt:lpwstr>
  </property>
  <property fmtid="{D5CDD505-2E9C-101B-9397-08002B2CF9AE}" pid="33" name="DL_JobTitle">
    <vt:lpwstr>Kampagnekonsulent</vt:lpwstr>
  </property>
  <property fmtid="{D5CDD505-2E9C-101B-9397-08002B2CF9AE}" pid="34" name="_AdHocReviewCycleID">
    <vt:i4>1431114757</vt:i4>
  </property>
  <property fmtid="{D5CDD505-2E9C-101B-9397-08002B2CF9AE}" pid="35" name="_NewReviewCycle">
    <vt:lpwstr/>
  </property>
  <property fmtid="{D5CDD505-2E9C-101B-9397-08002B2CF9AE}" pid="36" name="_EmailSubject">
    <vt:lpwstr>Udvikling i antal børn og ældre 2009-2020</vt:lpwstr>
  </property>
  <property fmtid="{D5CDD505-2E9C-101B-9397-08002B2CF9AE}" pid="37" name="_AuthorEmail">
    <vt:lpwstr>mela@fho.dk</vt:lpwstr>
  </property>
  <property fmtid="{D5CDD505-2E9C-101B-9397-08002B2CF9AE}" pid="38" name="_AuthorEmailDisplayName">
    <vt:lpwstr>Mette Langager</vt:lpwstr>
  </property>
  <property fmtid="{D5CDD505-2E9C-101B-9397-08002B2CF9AE}" pid="39" name="_PreviousAdHocReviewCycleID">
    <vt:i4>1195654849</vt:i4>
  </property>
</Properties>
</file>