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659" userDrawn="1">
          <p15:clr>
            <a:srgbClr val="A4A3A4"/>
          </p15:clr>
        </p15:guide>
        <p15:guide id="7" pos="4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201A"/>
    <a:srgbClr val="CE9515"/>
    <a:srgbClr val="599E85"/>
    <a:srgbClr val="009176"/>
    <a:srgbClr val="EDECDC"/>
    <a:srgbClr val="004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1072" y="176"/>
      </p:cViewPr>
      <p:guideLst>
        <p:guide orient="horz" pos="459"/>
        <p:guide pos="3840"/>
        <p:guide pos="551"/>
        <p:guide pos="7129"/>
        <p:guide orient="horz" pos="2260"/>
        <p:guide pos="3659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D2AA3-001F-EF4B-9B2E-44FA0A38E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97097F-C0AA-BB47-92F3-BEE433A5F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3D6ACE-6D30-4547-AA19-0AE9C6AE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841D01-92AE-5641-8B7B-5B6BAB75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BCBFEF-195C-3544-9081-65ABABCA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5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54F19-78EE-2940-AF2A-3C99FBB2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5E085A2-0EAA-A549-8EC0-D87408101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6470BE-3D53-2A44-AAB3-F673757B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1AE0F1-09FE-D241-9103-62596793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04FF32-A82D-064C-A71D-89A099BE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46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22294D9-42D0-3E4F-8456-914588EDA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DEFFBA3-62F2-624B-A54F-3B89E0560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2316FE-675A-8544-B9C4-4CB0BCD6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F74626-9C50-764D-B58D-A23EB09F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73F9CF-9710-3247-BEEA-508DCEB6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4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3EE9D-BA68-A04C-8092-D908C01F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C491F0-4F44-B046-9D6E-C95EC70AA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770391-B867-384F-A394-A4FA0B90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85C6BF-AAED-7B4F-9F15-8A5CA9DF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F7CFFD-DA0E-8841-82C3-9081784A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96ADF-FB40-DB4F-9D0A-2FA85EA0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5457F4-B65D-B24B-BF0D-3821E0E01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168350-0B7E-CD41-BCD0-2D4135E3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5A4293-6DD2-ED4D-90E9-D7761D18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163B87-DF2E-CE4D-8FCE-9C7CBDC4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6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5AE28-7741-AA47-A852-C973C0BA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A36513-9C2F-5548-9BD8-DE48951EF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1297250-238D-8F43-8668-43EEC188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B3E299-142E-6C4A-9863-2BA4879D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50BA8D-5D2E-F04D-9D8C-9485D3D9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18A762-67DD-344B-9301-5B72207B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0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DDDAE-DBA9-2D41-9E57-1B80AC13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4291CC-3BC0-6D4B-9F54-BE248CDC2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69D1D6-7C8B-BF4E-9DCB-F6E66E7B2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5E16E0-2476-9843-98E0-7CE73DE0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6FB93E3-8546-CF40-A7B2-7B2725B6A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32192CA-A6AB-594E-BBC6-D700451D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1BB5D13-5984-594E-9774-90FD18AB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20C09B2-0FF1-CE4D-9DCC-54D715E3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6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E7060-CFDD-7A49-A453-39CA97A6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A27AD45-ADE9-724D-8945-EEA98905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68AB09-A908-DA4A-9D86-6143F3A0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10ED416-9DE7-E142-9934-E5C19FAC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BED0508-981A-554C-95E2-8871D4B4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A43A43-C0D5-A84C-AD47-A8612346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B160DB2-984A-B545-9FC8-031C515D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7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9D2C-66EB-FC47-B081-173BFE58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9C83FB-1923-4148-95B4-0BB948A9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D77786-923C-C845-9951-21EB5B1BC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3A3669-146B-1A45-AE6C-57CC36E1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4370B5-5068-E940-8F32-0C996BC7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9A0FD5-7C91-7F49-96DA-111FA58C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1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F2E94-D5CE-A349-9D30-8BBD5D0D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E61AAD7-220C-594B-B8FB-F8172DC9D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F44FEAC-9169-AA4A-8210-4719E6EF1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9BE147C-177B-6445-A9EC-CD8B2C68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A83CAD-0973-A24E-A0F0-61303A17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B0D943-A9EB-6944-B5E1-1BC045BA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168AFF1-64FF-9B42-B8D1-541B098D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344ABD-3208-1D45-802C-92D711FFA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3033C3-C7D3-564E-A753-83673D913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D224-F76A-4E4B-9EB2-47DE6D7A638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A3C33A-5244-1541-878D-B67D027F2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FEDBC0-AF9D-3345-93B2-9CA945537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C6D7-28D5-C640-AB10-FD44FC18CB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2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3">
            <a:extLst>
              <a:ext uri="{FF2B5EF4-FFF2-40B4-BE49-F238E27FC236}">
                <a16:creationId xmlns:a16="http://schemas.microsoft.com/office/drawing/2014/main" id="{050409CD-4671-AE41-8330-DC0010DCE81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004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 OM DET SOM ER SVÆRT</a:t>
            </a:r>
            <a:br>
              <a:rPr lang="en-GB" sz="4400" dirty="0">
                <a:solidFill>
                  <a:srgbClr val="004959"/>
                </a:solidFill>
              </a:rPr>
            </a:br>
            <a:r>
              <a:rPr lang="en-GB" sz="4400" dirty="0">
                <a:solidFill>
                  <a:srgbClr val="004959"/>
                </a:solidFill>
              </a:rPr>
              <a:t>- OPBYG TILLID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3B554E5-83C8-304E-8150-6D4B3F9EE7AC}"/>
              </a:ext>
            </a:extLst>
          </p:cNvPr>
          <p:cNvSpPr/>
          <p:nvPr/>
        </p:nvSpPr>
        <p:spPr>
          <a:xfrm>
            <a:off x="840828" y="1783396"/>
            <a:ext cx="384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1E4B59"/>
                </a:solidFill>
              </a:rPr>
              <a:t>UDSAGN </a:t>
            </a:r>
            <a:r>
              <a:rPr lang="da-DK" dirty="0">
                <a:solidFill>
                  <a:srgbClr val="1E4B59"/>
                </a:solidFill>
              </a:rPr>
              <a:t>TIL</a:t>
            </a:r>
            <a:r>
              <a:rPr lang="da-DK" dirty="0">
                <a:solidFill>
                  <a:srgbClr val="1E4B59"/>
                </a:solidFill>
                <a:effectLst/>
              </a:rPr>
              <a:t> DIALOGSPIL</a:t>
            </a:r>
          </a:p>
        </p:txBody>
      </p:sp>
      <p:pic>
        <p:nvPicPr>
          <p:cNvPr id="6" name="Billede 5" descr="Et billede, der indeholder foto, sidder, mand, skilt&#10;&#10;Automatisk genereret beskrivelse">
            <a:extLst>
              <a:ext uri="{FF2B5EF4-FFF2-40B4-BE49-F238E27FC236}">
                <a16:creationId xmlns:a16="http://schemas.microsoft.com/office/drawing/2014/main" id="{227BFDBB-27B9-814C-99CB-54831F64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3178">
            <a:off x="2063468" y="2516362"/>
            <a:ext cx="4796573" cy="3380135"/>
          </a:xfrm>
          <a:prstGeom prst="rect">
            <a:avLst/>
          </a:prstGeom>
          <a:effectLst>
            <a:glow rad="12700">
              <a:schemeClr val="accent3">
                <a:satMod val="175000"/>
                <a:alpha val="70000"/>
              </a:schemeClr>
            </a:glow>
            <a:outerShdw blurRad="50800" dist="38100" dir="2700000" algn="tl" rotWithShape="0">
              <a:prstClr val="black">
                <a:alpha val="20000"/>
              </a:prstClr>
            </a:outerShdw>
            <a:softEdge rad="0"/>
          </a:effectLst>
        </p:spPr>
      </p:pic>
      <p:pic>
        <p:nvPicPr>
          <p:cNvPr id="7" name="Billede 6" descr="Et billede, der indeholder mand, sidder, computer, opbevarer&#10;&#10;Automatisk genereret beskrivelse">
            <a:extLst>
              <a:ext uri="{FF2B5EF4-FFF2-40B4-BE49-F238E27FC236}">
                <a16:creationId xmlns:a16="http://schemas.microsoft.com/office/drawing/2014/main" id="{729DD4D7-A5C6-C643-8253-37325FBC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4113">
            <a:off x="5548839" y="2148403"/>
            <a:ext cx="4796573" cy="3380135"/>
          </a:xfrm>
          <a:prstGeom prst="rect">
            <a:avLst/>
          </a:prstGeom>
          <a:effectLst>
            <a:glow rad="12700">
              <a:schemeClr val="accent3">
                <a:satMod val="175000"/>
                <a:alpha val="70000"/>
              </a:schemeClr>
            </a:glow>
            <a:outerShdw blurRad="50800" dist="38100" dir="2700000" algn="tl" rotWithShape="0">
              <a:prstClr val="black">
                <a:alpha val="20000"/>
              </a:prstClr>
            </a:outerShdw>
            <a:softEdge rad="0"/>
          </a:effectLst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B0AB885D-AE14-2D41-A4F4-597B7DC46C72}"/>
              </a:ext>
            </a:extLst>
          </p:cNvPr>
          <p:cNvGrpSpPr/>
          <p:nvPr/>
        </p:nvGrpSpPr>
        <p:grpSpPr>
          <a:xfrm rot="273320">
            <a:off x="7421842" y="5391013"/>
            <a:ext cx="3690550" cy="1260389"/>
            <a:chOff x="7430531" y="5395784"/>
            <a:chExt cx="3690550" cy="12603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82D4A56-750B-BC4B-9DA5-A2AB35B74704}"/>
                </a:ext>
              </a:extLst>
            </p:cNvPr>
            <p:cNvSpPr/>
            <p:nvPr/>
          </p:nvSpPr>
          <p:spPr>
            <a:xfrm>
              <a:off x="7430531" y="5395784"/>
              <a:ext cx="3690550" cy="1260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7755AFFE-1710-094E-BBFF-78BA87087CA9}"/>
                </a:ext>
              </a:extLst>
            </p:cNvPr>
            <p:cNvSpPr/>
            <p:nvPr/>
          </p:nvSpPr>
          <p:spPr>
            <a:xfrm>
              <a:off x="7528172" y="5583085"/>
              <a:ext cx="2394092" cy="915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a-DK" sz="1600" dirty="0">
                  <a:solidFill>
                    <a:srgbClr val="004959"/>
                  </a:solidFill>
                </a:rPr>
                <a:t>UDVIKLET AF</a:t>
              </a:r>
              <a:r>
                <a:rPr lang="da-DK" sz="1600" b="1" dirty="0">
                  <a:solidFill>
                    <a:srgbClr val="004959"/>
                  </a:solidFill>
                </a:rPr>
                <a:t> </a:t>
              </a:r>
              <a:br>
                <a:rPr lang="da-DK" sz="1600" b="1" dirty="0">
                  <a:solidFill>
                    <a:srgbClr val="004959"/>
                  </a:solidFill>
                </a:rPr>
              </a:br>
              <a:r>
                <a:rPr lang="da-DK" sz="1600" b="1" dirty="0">
                  <a:solidFill>
                    <a:srgbClr val="004959"/>
                  </a:solidFill>
                </a:rPr>
                <a:t>FORSKER OG KONSULENT</a:t>
              </a:r>
              <a:br>
                <a:rPr lang="da-DK" sz="1600" b="1" dirty="0">
                  <a:solidFill>
                    <a:srgbClr val="004959"/>
                  </a:solidFill>
                </a:rPr>
              </a:br>
              <a:r>
                <a:rPr lang="da-DK" sz="1600" b="1" dirty="0">
                  <a:solidFill>
                    <a:srgbClr val="004959"/>
                  </a:solidFill>
                </a:rPr>
                <a:t>MILLE MORTENSEN </a:t>
              </a:r>
              <a:br>
                <a:rPr lang="da-DK" sz="1600" b="1" dirty="0">
                  <a:solidFill>
                    <a:srgbClr val="004959"/>
                  </a:solidFill>
                </a:rPr>
              </a:br>
              <a:r>
                <a:rPr lang="da-DK" sz="1600" dirty="0">
                  <a:solidFill>
                    <a:srgbClr val="004959"/>
                  </a:solidFill>
                </a:rPr>
                <a:t>FOR OG MED FIU</a:t>
              </a:r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6839E82C-E2E4-B54B-A4FC-D4883C02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65923" y="5561793"/>
              <a:ext cx="933560" cy="853936"/>
            </a:xfrm>
            <a:prstGeom prst="rect">
              <a:avLst/>
            </a:prstGeom>
          </p:spPr>
        </p:pic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703640D0-C085-8E49-9DA3-CB9A84A77DC2}"/>
              </a:ext>
            </a:extLst>
          </p:cNvPr>
          <p:cNvSpPr/>
          <p:nvPr/>
        </p:nvSpPr>
        <p:spPr>
          <a:xfrm>
            <a:off x="0" y="6599576"/>
            <a:ext cx="31741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 err="1">
                <a:solidFill>
                  <a:srgbClr val="1E4B59"/>
                </a:solidFill>
              </a:rPr>
              <a:t>Designed</a:t>
            </a:r>
            <a:r>
              <a:rPr lang="da-DK" sz="900" dirty="0">
                <a:solidFill>
                  <a:srgbClr val="1E4B59"/>
                </a:solidFill>
              </a:rPr>
              <a:t> and </a:t>
            </a:r>
            <a:r>
              <a:rPr lang="da-DK" sz="900" dirty="0" err="1">
                <a:solidFill>
                  <a:srgbClr val="1E4B59"/>
                </a:solidFill>
              </a:rPr>
              <a:t>produced</a:t>
            </a:r>
            <a:r>
              <a:rPr lang="da-DK" sz="900" dirty="0">
                <a:solidFill>
                  <a:srgbClr val="1E4B59"/>
                </a:solidFill>
              </a:rPr>
              <a:t> by </a:t>
            </a:r>
            <a:r>
              <a:rPr lang="da-DK" sz="900" dirty="0" err="1">
                <a:solidFill>
                  <a:srgbClr val="1E4B59"/>
                </a:solidFill>
              </a:rPr>
              <a:t>Workz</a:t>
            </a:r>
            <a:r>
              <a:rPr lang="da-DK" sz="900" dirty="0">
                <a:solidFill>
                  <a:srgbClr val="1E4B59"/>
                </a:solidFill>
              </a:rPr>
              <a:t> A/S ® © 2020</a:t>
            </a:r>
            <a:endParaRPr lang="da-DK" sz="900" dirty="0">
              <a:solidFill>
                <a:srgbClr val="1E4B5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438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4" y="584066"/>
            <a:ext cx="8903009" cy="6273932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synes, at det er</a:t>
            </a:r>
          </a:p>
          <a:p>
            <a:r>
              <a:rPr lang="da-DK" sz="3600" b="1" dirty="0">
                <a:solidFill>
                  <a:srgbClr val="004959"/>
                </a:solidFill>
              </a:rPr>
              <a:t> vanskeligt at udføre mit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arbejde på en for mig faglig forsvarlig måde,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22579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8" y="584066"/>
            <a:ext cx="8903008" cy="6273932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602555" y="914400"/>
            <a:ext cx="5727373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900" b="1" dirty="0">
                <a:solidFill>
                  <a:srgbClr val="004959"/>
                </a:solidFill>
              </a:rPr>
              <a:t>Jeg oplever mig faglig </a:t>
            </a:r>
            <a:br>
              <a:rPr lang="da-DK" sz="3900" b="1" dirty="0">
                <a:solidFill>
                  <a:srgbClr val="004959"/>
                </a:solidFill>
              </a:rPr>
            </a:br>
            <a:r>
              <a:rPr lang="da-DK" sz="3900" b="1" dirty="0">
                <a:solidFill>
                  <a:srgbClr val="004959"/>
                </a:solidFill>
              </a:rPr>
              <a:t>stolt over mit/vores arbejdsindsats, når…</a:t>
            </a:r>
            <a:endParaRPr lang="da-DK" sz="3900" dirty="0">
              <a:solidFill>
                <a:srgbClr val="004959"/>
              </a:solidFill>
            </a:endParaRPr>
          </a:p>
          <a:p>
            <a:endParaRPr lang="en-GB" sz="20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50570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4" y="584066"/>
            <a:ext cx="8903008" cy="6273932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I vores arbejdsfællesskab kommer tillid til udtryk </a:t>
            </a:r>
            <a:endParaRPr lang="da-DK" sz="3600" dirty="0">
              <a:solidFill>
                <a:srgbClr val="004959"/>
              </a:solidFill>
            </a:endParaRPr>
          </a:p>
          <a:p>
            <a:r>
              <a:rPr lang="da-DK" sz="3600" b="1" dirty="0">
                <a:solidFill>
                  <a:srgbClr val="004959"/>
                </a:solidFill>
              </a:rPr>
              <a:t>ved at, jeg/vi…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4982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8" y="584066"/>
            <a:ext cx="8903008" cy="6273931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272589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 mit arbejde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er meningsfuldt, når…</a:t>
            </a:r>
            <a:endParaRPr lang="da-DK" sz="3600" dirty="0">
              <a:solidFill>
                <a:srgbClr val="004959"/>
              </a:solidFill>
            </a:endParaRPr>
          </a:p>
          <a:p>
            <a:endParaRPr lang="en-GB" sz="20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16461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4" y="584066"/>
            <a:ext cx="8903008" cy="6273931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oplever, at vi ofte tackler situationer, hvor tonen bliver </a:t>
            </a:r>
            <a:endParaRPr lang="da-DK" sz="3600" dirty="0">
              <a:solidFill>
                <a:srgbClr val="004959"/>
              </a:solidFill>
            </a:endParaRPr>
          </a:p>
          <a:p>
            <a:r>
              <a:rPr lang="da-DK" sz="3600" b="1" dirty="0">
                <a:solidFill>
                  <a:srgbClr val="004959"/>
                </a:solidFill>
              </a:rPr>
              <a:t>for hård ved at…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95697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9" y="584066"/>
            <a:ext cx="8903006" cy="6273931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272589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synes, at vi bedst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lykkedes sammen med arbejdsopgaverne,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414654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5" y="584066"/>
            <a:ext cx="8903006" cy="6273931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har en oplevelse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af at gøre en forskel i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arbejdet, når jeg/vi…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3201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9" y="584066"/>
            <a:ext cx="8903006" cy="6273930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272589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er stolt af min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arbejdsplads,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49216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5" y="584066"/>
            <a:ext cx="8903006" cy="6273930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Når der opstår fejl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eller tvivl i arbejdet,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tackler vi det ved at…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41425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9" y="584066"/>
            <a:ext cx="8903005" cy="6273930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272589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oplever, at jeg </a:t>
            </a:r>
            <a:endParaRPr lang="da-DK" sz="3600" dirty="0">
              <a:solidFill>
                <a:srgbClr val="004959"/>
              </a:solidFill>
            </a:endParaRPr>
          </a:p>
          <a:p>
            <a:r>
              <a:rPr lang="da-DK" sz="3600" b="1" dirty="0">
                <a:solidFill>
                  <a:srgbClr val="004959"/>
                </a:solidFill>
              </a:rPr>
              <a:t>bidrager værdifuldt på </a:t>
            </a:r>
            <a:endParaRPr lang="da-DK" sz="3600" dirty="0">
              <a:solidFill>
                <a:srgbClr val="004959"/>
              </a:solidFill>
            </a:endParaRPr>
          </a:p>
          <a:p>
            <a:r>
              <a:rPr lang="da-DK" sz="3600" b="1" dirty="0">
                <a:solidFill>
                  <a:srgbClr val="004959"/>
                </a:solidFill>
              </a:rPr>
              <a:t>mit arbejde,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420394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3" y="584066"/>
            <a:ext cx="8903011" cy="6273934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 mig tryg til </a:t>
            </a:r>
            <a:endParaRPr lang="da-DK" sz="3600" dirty="0">
              <a:solidFill>
                <a:srgbClr val="004959"/>
              </a:solidFill>
            </a:endParaRPr>
          </a:p>
          <a:p>
            <a:r>
              <a:rPr lang="da-DK" sz="3600" b="1" dirty="0">
                <a:solidFill>
                  <a:srgbClr val="004959"/>
                </a:solidFill>
              </a:rPr>
              <a:t>at tale om fejl, mangler, </a:t>
            </a:r>
            <a:endParaRPr lang="da-DK" sz="3600" dirty="0">
              <a:solidFill>
                <a:srgbClr val="004959"/>
              </a:solidFill>
            </a:endParaRPr>
          </a:p>
          <a:p>
            <a:r>
              <a:rPr lang="da-DK" sz="3600" b="1" dirty="0">
                <a:solidFill>
                  <a:srgbClr val="004959"/>
                </a:solidFill>
              </a:rPr>
              <a:t>manglende viden eller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kunnen i arbejdet,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50418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5" y="584066"/>
            <a:ext cx="8903005" cy="6273930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ville ønske, at vi var </a:t>
            </a:r>
            <a:endParaRPr lang="da-DK" sz="3600" dirty="0">
              <a:solidFill>
                <a:srgbClr val="004959"/>
              </a:solidFill>
            </a:endParaRPr>
          </a:p>
          <a:p>
            <a:r>
              <a:rPr lang="da-DK" sz="3600" b="1" dirty="0">
                <a:solidFill>
                  <a:srgbClr val="004959"/>
                </a:solidFill>
              </a:rPr>
              <a:t>bedre til at tale om… </a:t>
            </a:r>
            <a:endParaRPr lang="da-DK" sz="3600" dirty="0">
              <a:solidFill>
                <a:srgbClr val="004959"/>
              </a:solidFill>
            </a:endParaRPr>
          </a:p>
          <a:p>
            <a:r>
              <a:rPr lang="da-DK" sz="3600" b="1" dirty="0">
                <a:solidFill>
                  <a:srgbClr val="004959"/>
                </a:solidFill>
              </a:rPr>
              <a:t>bede om hjælp til…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954084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9" y="584066"/>
            <a:ext cx="8903005" cy="6273929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272589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oplever, at vi er gode til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at løse konflikter,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2340474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5" y="584066"/>
            <a:ext cx="8903005" cy="6273929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synes, det kan være vanskeligt at tale om grænseoverskridende adfærd (uanset om det er rettet mod mig eller andre),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2572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9" y="584066"/>
            <a:ext cx="8903004" cy="6273929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oplever, at vi er gode til at blive kloge på hinandens motiver for en umiddelbart uforståelig adfærd,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264789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5" y="584066"/>
            <a:ext cx="8903004" cy="6273929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vover pelsen på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arbejdet,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2559744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9" y="584066"/>
            <a:ext cx="8903004" cy="6273928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synes, at det på arbejdet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kan være svært at…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428852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5" y="584066"/>
            <a:ext cx="8903004" cy="6273928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oplever, at det kan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det være svært at tale om…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i vores arbejdsfællesskab.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2713077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0" y="584066"/>
            <a:ext cx="8903002" cy="6273928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 tillid til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en kollega,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72193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6" y="584066"/>
            <a:ext cx="8903002" cy="6273928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støtter en kollega i en vanskelig situation, når jeg…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25448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0" y="584066"/>
            <a:ext cx="8903002" cy="6273927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Hos os finder vi modet til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at være ærlige og drøfte vanskelige emner, når vi…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7105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7" y="584066"/>
            <a:ext cx="8903011" cy="6273933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602555" y="1323473"/>
            <a:ext cx="5727373" cy="35165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900" b="1" dirty="0">
                <a:solidFill>
                  <a:srgbClr val="004959"/>
                </a:solidFill>
              </a:rPr>
              <a:t>Vi lykkes med at løse udfordringer og problemer i fællesskab, når…</a:t>
            </a:r>
            <a:endParaRPr lang="da-DK" sz="3900" dirty="0">
              <a:solidFill>
                <a:srgbClr val="004959"/>
              </a:solidFill>
            </a:endParaRPr>
          </a:p>
          <a:p>
            <a:endParaRPr lang="en-GB" sz="20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59069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6" y="584066"/>
            <a:ext cx="8903002" cy="6273927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Vi er modige i vores job,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når vi sammen… 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496932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0" y="584066"/>
            <a:ext cx="8903001" cy="6273927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har brug for støtte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fra mine kolleger,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817048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6" y="589320"/>
            <a:ext cx="8903002" cy="6263418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har brug for støtte fra min nærmeste leder,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4139256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0" y="589321"/>
            <a:ext cx="8903001" cy="6263417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ville ønske,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at vi var bedre til…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323115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6" y="589320"/>
            <a:ext cx="8903001" cy="6263418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Hvis jeg oplever kolleger tale nedsættende om nogen, der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ikke er til stede, gør jeg…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252903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1" y="589321"/>
            <a:ext cx="8902999" cy="6263417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ville opleve mere (faglig) stolthed ved mit/vores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arbejde, hvis vi/jeg…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203546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6" y="589320"/>
            <a:ext cx="8903001" cy="6263417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bliver usikker på, om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jeg bidrager værdifuldt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på arbejdet,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93909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1" y="589321"/>
            <a:ext cx="8902999" cy="6263416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 stor grad af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tillid til min leder,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4252581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7" y="589320"/>
            <a:ext cx="8902999" cy="6263417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 stor grad af tillid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til mine kollegaer,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2993853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1" y="589321"/>
            <a:ext cx="8902998" cy="6263416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føler mig alene i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mit arbejde,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17342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3" y="584066"/>
            <a:ext cx="8903011" cy="6273933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Vi er gode til at rumme og værdsætte hinandens forskelligheder,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115955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7" y="589320"/>
            <a:ext cx="8902999" cy="6263416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Vi misforstår nogle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gange hinanden,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270692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1" y="589321"/>
            <a:ext cx="8902998" cy="6263415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synes, at det er svært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at sige fra i arbejdet,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907321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7" y="589320"/>
            <a:ext cx="8902998" cy="6263416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 trygt at kunne udtrykke min mening om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noget i arbejdet,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3324991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91" y="589321"/>
            <a:ext cx="8902997" cy="6263415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368841" y="914400"/>
            <a:ext cx="6057339" cy="3925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synes det er vanskeligt,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at sige min mening om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forhold i arbejdet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7985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8" y="584066"/>
            <a:ext cx="8903009" cy="6273933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602555" y="1323473"/>
            <a:ext cx="5727373" cy="35165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900" b="1" dirty="0">
                <a:solidFill>
                  <a:srgbClr val="004959"/>
                </a:solidFill>
              </a:rPr>
              <a:t>Jeg kan blive </a:t>
            </a:r>
            <a:br>
              <a:rPr lang="da-DK" sz="3900" b="1" dirty="0">
                <a:solidFill>
                  <a:srgbClr val="004959"/>
                </a:solidFill>
              </a:rPr>
            </a:br>
            <a:r>
              <a:rPr lang="da-DK" sz="3900" b="1" dirty="0">
                <a:solidFill>
                  <a:srgbClr val="004959"/>
                </a:solidFill>
              </a:rPr>
              <a:t>bekymret for om jeg slår </a:t>
            </a:r>
            <a:br>
              <a:rPr lang="da-DK" sz="3900" b="1" dirty="0">
                <a:solidFill>
                  <a:srgbClr val="004959"/>
                </a:solidFill>
              </a:rPr>
            </a:br>
            <a:r>
              <a:rPr lang="da-DK" sz="3900" b="1" dirty="0">
                <a:solidFill>
                  <a:srgbClr val="004959"/>
                </a:solidFill>
              </a:rPr>
              <a:t>til arbejdsmæssigt, når…</a:t>
            </a:r>
            <a:endParaRPr lang="da-DK" sz="3900" dirty="0">
              <a:solidFill>
                <a:srgbClr val="004959"/>
              </a:solidFill>
            </a:endParaRPr>
          </a:p>
          <a:p>
            <a:endParaRPr lang="en-GB" sz="20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183595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4" y="584066"/>
            <a:ext cx="8903009" cy="6273933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423711" y="1101687"/>
            <a:ext cx="5949108" cy="37016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Det er let for mig,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at bede om hjælp, når…</a:t>
            </a:r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274270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8" y="584066"/>
            <a:ext cx="8903009" cy="6273932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3602555" y="1323473"/>
            <a:ext cx="5727373" cy="35165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oplever, at få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mulighed for at bringe </a:t>
            </a:r>
            <a:br>
              <a:rPr lang="da-DK" sz="3600" b="1" dirty="0">
                <a:solidFill>
                  <a:srgbClr val="004959"/>
                </a:solidFill>
              </a:rPr>
            </a:br>
            <a:r>
              <a:rPr lang="da-DK" sz="3600" b="1" dirty="0">
                <a:solidFill>
                  <a:srgbClr val="004959"/>
                </a:solidFill>
              </a:rPr>
              <a:t>min faglighed og mine kompetencer i spil, når…</a:t>
            </a:r>
            <a:endParaRPr lang="da-DK" sz="3600" dirty="0">
              <a:solidFill>
                <a:srgbClr val="004959"/>
              </a:solidFill>
            </a:endParaRPr>
          </a:p>
          <a:p>
            <a:endParaRPr lang="en-GB" sz="20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94494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5284" y="584066"/>
            <a:ext cx="8903009" cy="6273932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004022" y="1558887"/>
            <a:ext cx="6737683" cy="31574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004959"/>
                </a:solidFill>
              </a:rPr>
              <a:t>Jeg oplever, at </a:t>
            </a:r>
          </a:p>
          <a:p>
            <a:r>
              <a:rPr lang="da-DK" sz="3600" b="1" dirty="0">
                <a:solidFill>
                  <a:srgbClr val="004959"/>
                </a:solidFill>
              </a:rPr>
              <a:t>mine kolleger, leder eller samarbejdspartnere med overlæg forsøger, at sætte mig og/eller min arbejdsmæssige indsats i et </a:t>
            </a:r>
          </a:p>
          <a:p>
            <a:r>
              <a:rPr lang="da-DK" sz="3600" b="1" dirty="0">
                <a:solidFill>
                  <a:srgbClr val="004959"/>
                </a:solidFill>
              </a:rPr>
              <a:t>dårligt lys, når… </a:t>
            </a:r>
            <a:endParaRPr lang="da-DK" sz="3600" dirty="0">
              <a:solidFill>
                <a:srgbClr val="004959"/>
              </a:solidFill>
            </a:endParaRPr>
          </a:p>
          <a:p>
            <a:endParaRPr lang="da-DK" sz="3600" dirty="0">
              <a:solidFill>
                <a:srgbClr val="004959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EAAFCF-CABA-9C43-A81D-17CBA10B36F7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62673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916D33-BA20-D84B-B587-67375FD7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2388" y="584066"/>
            <a:ext cx="8903008" cy="6273932"/>
          </a:xfrm>
          <a:prstGeom prst="rect">
            <a:avLst/>
          </a:prstGeom>
        </p:spPr>
      </p:pic>
      <p:sp>
        <p:nvSpPr>
          <p:cNvPr id="6" name="Titel 8">
            <a:extLst>
              <a:ext uri="{FF2B5EF4-FFF2-40B4-BE49-F238E27FC236}">
                <a16:creationId xmlns:a16="http://schemas.microsoft.com/office/drawing/2014/main" id="{B83A5A8D-5642-5742-AB8F-CC2116723A5F}"/>
              </a:ext>
            </a:extLst>
          </p:cNvPr>
          <p:cNvSpPr txBox="1">
            <a:spLocks/>
          </p:cNvSpPr>
          <p:nvPr/>
        </p:nvSpPr>
        <p:spPr>
          <a:xfrm>
            <a:off x="2815389" y="1515979"/>
            <a:ext cx="7291137" cy="339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200" b="1" dirty="0">
                <a:solidFill>
                  <a:srgbClr val="004959"/>
                </a:solidFill>
              </a:rPr>
              <a:t>Vi er mindre gode til at </a:t>
            </a:r>
          </a:p>
          <a:p>
            <a:r>
              <a:rPr lang="da-DK" sz="4200" b="1" dirty="0">
                <a:solidFill>
                  <a:srgbClr val="004959"/>
                </a:solidFill>
              </a:rPr>
              <a:t>rumme og værdsætte </a:t>
            </a:r>
          </a:p>
          <a:p>
            <a:r>
              <a:rPr lang="da-DK" sz="4200" b="1" dirty="0">
                <a:solidFill>
                  <a:srgbClr val="004959"/>
                </a:solidFill>
              </a:rPr>
              <a:t>hinandens forskel-</a:t>
            </a:r>
          </a:p>
          <a:p>
            <a:r>
              <a:rPr lang="da-DK" sz="4200" b="1" dirty="0">
                <a:solidFill>
                  <a:srgbClr val="004959"/>
                </a:solidFill>
              </a:rPr>
              <a:t>ligheder, når…</a:t>
            </a:r>
            <a:endParaRPr lang="da-DK" sz="4200" dirty="0">
              <a:solidFill>
                <a:srgbClr val="004959"/>
              </a:solidFill>
            </a:endParaRPr>
          </a:p>
          <a:p>
            <a:endParaRPr lang="en-GB" sz="2000" dirty="0">
              <a:solidFill>
                <a:srgbClr val="00495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645707-C156-3B4A-8809-2CA9875525FC}"/>
              </a:ext>
            </a:extLst>
          </p:cNvPr>
          <p:cNvSpPr/>
          <p:nvPr/>
        </p:nvSpPr>
        <p:spPr>
          <a:xfrm>
            <a:off x="9590199" y="185643"/>
            <a:ext cx="2301765" cy="40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40"/>
              </a:lnSpc>
            </a:pPr>
            <a:r>
              <a:rPr lang="da-DK" sz="1200" b="1" dirty="0">
                <a:solidFill>
                  <a:srgbClr val="1E4B59"/>
                </a:solidFill>
              </a:rPr>
              <a:t>UDSAGN</a:t>
            </a:r>
            <a:endParaRPr lang="da-DK" sz="1200" dirty="0">
              <a:solidFill>
                <a:srgbClr val="1E4B59"/>
              </a:solidFill>
              <a:effectLst/>
            </a:endParaRPr>
          </a:p>
          <a:p>
            <a:pPr algn="r">
              <a:lnSpc>
                <a:spcPts val="1240"/>
              </a:lnSpc>
            </a:pPr>
            <a:r>
              <a:rPr lang="da-DK" sz="1200" dirty="0">
                <a:solidFill>
                  <a:srgbClr val="1E4B59"/>
                </a:solidFill>
                <a:effectLst/>
              </a:rPr>
              <a:t>DIALOGSPIL</a:t>
            </a:r>
          </a:p>
        </p:txBody>
      </p:sp>
    </p:spTree>
    <p:extLst>
      <p:ext uri="{BB962C8B-B14F-4D97-AF65-F5344CB8AC3E}">
        <p14:creationId xmlns:p14="http://schemas.microsoft.com/office/powerpoint/2010/main" val="62841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775</Words>
  <Application>Microsoft Macintosh PowerPoint</Application>
  <PresentationFormat>Widescreen</PresentationFormat>
  <Paragraphs>144</Paragraphs>
  <Slides>43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 Bang</dc:creator>
  <cp:lastModifiedBy>Ane Bang</cp:lastModifiedBy>
  <cp:revision>28</cp:revision>
  <dcterms:created xsi:type="dcterms:W3CDTF">2020-04-03T08:00:28Z</dcterms:created>
  <dcterms:modified xsi:type="dcterms:W3CDTF">2020-04-07T09:30:59Z</dcterms:modified>
</cp:coreProperties>
</file>