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07" r:id="rId2"/>
    <p:sldId id="258" r:id="rId3"/>
    <p:sldId id="260" r:id="rId4"/>
    <p:sldId id="261" r:id="rId5"/>
    <p:sldId id="306" r:id="rId6"/>
    <p:sldId id="308"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59" userDrawn="1">
          <p15:clr>
            <a:srgbClr val="A4A3A4"/>
          </p15:clr>
        </p15:guide>
        <p15:guide id="2" pos="3840" userDrawn="1">
          <p15:clr>
            <a:srgbClr val="A4A3A4"/>
          </p15:clr>
        </p15:guide>
        <p15:guide id="3" pos="551" userDrawn="1">
          <p15:clr>
            <a:srgbClr val="A4A3A4"/>
          </p15:clr>
        </p15:guide>
        <p15:guide id="4" pos="7129" userDrawn="1">
          <p15:clr>
            <a:srgbClr val="A4A3A4"/>
          </p15:clr>
        </p15:guide>
        <p15:guide id="5" orient="horz" pos="2260" userDrawn="1">
          <p15:clr>
            <a:srgbClr val="A4A3A4"/>
          </p15:clr>
        </p15:guide>
        <p15:guide id="6" pos="3659" userDrawn="1">
          <p15:clr>
            <a:srgbClr val="A4A3A4"/>
          </p15:clr>
        </p15:guide>
        <p15:guide id="7" pos="402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B201A"/>
    <a:srgbClr val="CE9515"/>
    <a:srgbClr val="599E85"/>
    <a:srgbClr val="009176"/>
    <a:srgbClr val="EDECDC"/>
    <a:srgbClr val="004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470"/>
    <p:restoredTop sz="94694"/>
  </p:normalViewPr>
  <p:slideViewPr>
    <p:cSldViewPr snapToGrid="0" snapToObjects="1" showGuides="1">
      <p:cViewPr varScale="1">
        <p:scale>
          <a:sx n="121" d="100"/>
          <a:sy n="121" d="100"/>
        </p:scale>
        <p:origin x="1072" y="176"/>
      </p:cViewPr>
      <p:guideLst>
        <p:guide orient="horz" pos="459"/>
        <p:guide pos="3840"/>
        <p:guide pos="551"/>
        <p:guide pos="7129"/>
        <p:guide orient="horz" pos="2260"/>
        <p:guide pos="3659"/>
        <p:guide pos="402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D2AA3-001F-EF4B-9B2E-44FA0A38E4A4}"/>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endParaRPr lang="en-GB"/>
          </a:p>
        </p:txBody>
      </p:sp>
      <p:sp>
        <p:nvSpPr>
          <p:cNvPr id="3" name="Undertitel 2">
            <a:extLst>
              <a:ext uri="{FF2B5EF4-FFF2-40B4-BE49-F238E27FC236}">
                <a16:creationId xmlns:a16="http://schemas.microsoft.com/office/drawing/2014/main" id="{B197097F-C0AA-BB47-92F3-BEE433A5FE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endParaRPr lang="en-GB"/>
          </a:p>
        </p:txBody>
      </p:sp>
      <p:sp>
        <p:nvSpPr>
          <p:cNvPr id="4" name="Pladsholder til dato 3">
            <a:extLst>
              <a:ext uri="{FF2B5EF4-FFF2-40B4-BE49-F238E27FC236}">
                <a16:creationId xmlns:a16="http://schemas.microsoft.com/office/drawing/2014/main" id="{ED3D6ACE-6D30-4547-AA19-0AE9C6AE878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1D841D01-92AE-5641-8B7B-5B6BAB75EA92}"/>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37BCBFEF-195C-3544-9081-65ABABCAD969}"/>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934458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B54F19-78EE-2940-AF2A-3C99FBB27B77}"/>
              </a:ext>
            </a:extLst>
          </p:cNvPr>
          <p:cNvSpPr>
            <a:spLocks noGrp="1"/>
          </p:cNvSpPr>
          <p:nvPr>
            <p:ph type="title"/>
          </p:nvPr>
        </p:nvSpPr>
        <p:spPr/>
        <p:txBody>
          <a:bodyPr/>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75E085A2-0EAA-A549-8EC0-D87408101211}"/>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A66470BE-3D53-2A44-AAB3-F673757BAB73}"/>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F71AE0F1-09FE-D241-9103-6259679314D2}"/>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9F04FF32-A82D-064C-A71D-89A099BEE2F1}"/>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27034683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22294D9-42D0-3E4F-8456-914588EDA887}"/>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endParaRPr lang="en-GB"/>
          </a:p>
        </p:txBody>
      </p:sp>
      <p:sp>
        <p:nvSpPr>
          <p:cNvPr id="3" name="Pladsholder til lodret titel 2">
            <a:extLst>
              <a:ext uri="{FF2B5EF4-FFF2-40B4-BE49-F238E27FC236}">
                <a16:creationId xmlns:a16="http://schemas.microsoft.com/office/drawing/2014/main" id="{2DEFFBA3-62F2-624B-A54F-3B89E056068B}"/>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BB2316FE-675A-8544-B9C4-4CB0BCD6DCD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26F74626-9C50-764D-B58D-A23EB09F202F}"/>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D073F9CF-9710-3247-BEEA-508DCEB6C33B}"/>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4258541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13EE9D-BA68-A04C-8092-D908C01F0C2D}"/>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72C491F0-4F44-B046-9D6E-C95EC70AA92A}"/>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C4770391-B867-384F-A394-A4FA0B90D02F}"/>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1485C6BF-AAED-7B4F-9F15-8A5CA9DF4294}"/>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1AF7CFFD-DA0E-8841-82C3-9081784A1040}"/>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38153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C196ADF-FB40-DB4F-9D0A-2FA85EA01F98}"/>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945457F4-B65D-B24B-BF0D-3821E0E016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F9168350-0B7E-CD41-BCD0-2D4135E34EB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AF5A4293-6DD2-ED4D-90E9-D7761D18D435}"/>
              </a:ext>
            </a:extLst>
          </p:cNvPr>
          <p:cNvSpPr>
            <a:spLocks noGrp="1"/>
          </p:cNvSpPr>
          <p:nvPr>
            <p:ph type="ftr" sz="quarter" idx="11"/>
          </p:nvPr>
        </p:nvSpPr>
        <p:spPr/>
        <p:txBody>
          <a:bodyPr/>
          <a:lstStyle/>
          <a:p>
            <a:endParaRPr lang="en-GB"/>
          </a:p>
        </p:txBody>
      </p:sp>
      <p:sp>
        <p:nvSpPr>
          <p:cNvPr id="6" name="Pladsholder til slidenummer 5">
            <a:extLst>
              <a:ext uri="{FF2B5EF4-FFF2-40B4-BE49-F238E27FC236}">
                <a16:creationId xmlns:a16="http://schemas.microsoft.com/office/drawing/2014/main" id="{55163B87-DF2E-CE4D-8FCE-9C7CBDC4F5C9}"/>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1427695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35AE28-7741-AA47-A852-C973C0BAECFE}"/>
              </a:ext>
            </a:extLst>
          </p:cNvPr>
          <p:cNvSpPr>
            <a:spLocks noGrp="1"/>
          </p:cNvSpPr>
          <p:nvPr>
            <p:ph type="title"/>
          </p:nvPr>
        </p:nvSpPr>
        <p:spPr/>
        <p:txBody>
          <a:body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D5A36513-9C2F-5548-9BD8-DE48951EF730}"/>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indhold 3">
            <a:extLst>
              <a:ext uri="{FF2B5EF4-FFF2-40B4-BE49-F238E27FC236}">
                <a16:creationId xmlns:a16="http://schemas.microsoft.com/office/drawing/2014/main" id="{81297250-238D-8F43-8668-43EEC1885FD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dato 4">
            <a:extLst>
              <a:ext uri="{FF2B5EF4-FFF2-40B4-BE49-F238E27FC236}">
                <a16:creationId xmlns:a16="http://schemas.microsoft.com/office/drawing/2014/main" id="{B3B3E299-142E-6C4A-9863-2BA4879DA079}"/>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6" name="Pladsholder til sidefod 5">
            <a:extLst>
              <a:ext uri="{FF2B5EF4-FFF2-40B4-BE49-F238E27FC236}">
                <a16:creationId xmlns:a16="http://schemas.microsoft.com/office/drawing/2014/main" id="{2350BA8D-5D2E-F04D-9D8C-9485D3D946B3}"/>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3918A762-67DD-344B-9301-5B72207BC38B}"/>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65360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3DDDAE-DBA9-2D41-9E57-1B80AC137296}"/>
              </a:ext>
            </a:extLst>
          </p:cNvPr>
          <p:cNvSpPr>
            <a:spLocks noGrp="1"/>
          </p:cNvSpPr>
          <p:nvPr>
            <p:ph type="title"/>
          </p:nvPr>
        </p:nvSpPr>
        <p:spPr>
          <a:xfrm>
            <a:off x="839788" y="365125"/>
            <a:ext cx="10515600" cy="1325563"/>
          </a:xfrm>
        </p:spPr>
        <p:txBody>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BC4291CC-3BC0-6D4B-9F54-BE248CDC266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8D69D1D6-7C8B-BF4E-9DCB-F6E66E7B2E42}"/>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5" name="Pladsholder til tekst 4">
            <a:extLst>
              <a:ext uri="{FF2B5EF4-FFF2-40B4-BE49-F238E27FC236}">
                <a16:creationId xmlns:a16="http://schemas.microsoft.com/office/drawing/2014/main" id="{B75E16E0-2476-9843-98E0-7CE73DE0D4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F6FB93E3-8546-CF40-A7B2-7B2725B6AA3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7" name="Pladsholder til dato 6">
            <a:extLst>
              <a:ext uri="{FF2B5EF4-FFF2-40B4-BE49-F238E27FC236}">
                <a16:creationId xmlns:a16="http://schemas.microsoft.com/office/drawing/2014/main" id="{632192CA-A6AB-594E-BBC6-D700451DAA02}"/>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8" name="Pladsholder til sidefod 7">
            <a:extLst>
              <a:ext uri="{FF2B5EF4-FFF2-40B4-BE49-F238E27FC236}">
                <a16:creationId xmlns:a16="http://schemas.microsoft.com/office/drawing/2014/main" id="{C1BB5D13-5984-594E-9774-90FD18AB0F9C}"/>
              </a:ext>
            </a:extLst>
          </p:cNvPr>
          <p:cNvSpPr>
            <a:spLocks noGrp="1"/>
          </p:cNvSpPr>
          <p:nvPr>
            <p:ph type="ftr" sz="quarter" idx="11"/>
          </p:nvPr>
        </p:nvSpPr>
        <p:spPr/>
        <p:txBody>
          <a:bodyPr/>
          <a:lstStyle/>
          <a:p>
            <a:endParaRPr lang="en-GB"/>
          </a:p>
        </p:txBody>
      </p:sp>
      <p:sp>
        <p:nvSpPr>
          <p:cNvPr id="9" name="Pladsholder til slidenummer 8">
            <a:extLst>
              <a:ext uri="{FF2B5EF4-FFF2-40B4-BE49-F238E27FC236}">
                <a16:creationId xmlns:a16="http://schemas.microsoft.com/office/drawing/2014/main" id="{A20C09B2-0FF1-CE4D-9DCC-54D715E332CA}"/>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27519615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E7060-CFDD-7A49-A453-39CA97A68134}"/>
              </a:ext>
            </a:extLst>
          </p:cNvPr>
          <p:cNvSpPr>
            <a:spLocks noGrp="1"/>
          </p:cNvSpPr>
          <p:nvPr>
            <p:ph type="title"/>
          </p:nvPr>
        </p:nvSpPr>
        <p:spPr/>
        <p:txBody>
          <a:bodyPr/>
          <a:lstStyle/>
          <a:p>
            <a:r>
              <a:rPr lang="da-DK"/>
              <a:t>Klik for at redigere titeltypografien i masteren</a:t>
            </a:r>
            <a:endParaRPr lang="en-GB"/>
          </a:p>
        </p:txBody>
      </p:sp>
      <p:sp>
        <p:nvSpPr>
          <p:cNvPr id="3" name="Pladsholder til dato 2">
            <a:extLst>
              <a:ext uri="{FF2B5EF4-FFF2-40B4-BE49-F238E27FC236}">
                <a16:creationId xmlns:a16="http://schemas.microsoft.com/office/drawing/2014/main" id="{FA27AD45-ADE9-724D-8945-EEA9890523BD}"/>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4" name="Pladsholder til sidefod 3">
            <a:extLst>
              <a:ext uri="{FF2B5EF4-FFF2-40B4-BE49-F238E27FC236}">
                <a16:creationId xmlns:a16="http://schemas.microsoft.com/office/drawing/2014/main" id="{3E68AB09-A908-DA4A-9D86-6143F3A04340}"/>
              </a:ext>
            </a:extLst>
          </p:cNvPr>
          <p:cNvSpPr>
            <a:spLocks noGrp="1"/>
          </p:cNvSpPr>
          <p:nvPr>
            <p:ph type="ftr" sz="quarter" idx="11"/>
          </p:nvPr>
        </p:nvSpPr>
        <p:spPr/>
        <p:txBody>
          <a:bodyPr/>
          <a:lstStyle/>
          <a:p>
            <a:endParaRPr lang="en-GB"/>
          </a:p>
        </p:txBody>
      </p:sp>
      <p:sp>
        <p:nvSpPr>
          <p:cNvPr id="5" name="Pladsholder til slidenummer 4">
            <a:extLst>
              <a:ext uri="{FF2B5EF4-FFF2-40B4-BE49-F238E27FC236}">
                <a16:creationId xmlns:a16="http://schemas.microsoft.com/office/drawing/2014/main" id="{610ED416-9DE7-E142-9934-E5C19FACA1F8}"/>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29676388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1BED0508-981A-554C-95E2-8871D4B44889}"/>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3" name="Pladsholder til sidefod 2">
            <a:extLst>
              <a:ext uri="{FF2B5EF4-FFF2-40B4-BE49-F238E27FC236}">
                <a16:creationId xmlns:a16="http://schemas.microsoft.com/office/drawing/2014/main" id="{7CA43A43-C0D5-A84C-AD47-A86123465243}"/>
              </a:ext>
            </a:extLst>
          </p:cNvPr>
          <p:cNvSpPr>
            <a:spLocks noGrp="1"/>
          </p:cNvSpPr>
          <p:nvPr>
            <p:ph type="ftr" sz="quarter" idx="11"/>
          </p:nvPr>
        </p:nvSpPr>
        <p:spPr/>
        <p:txBody>
          <a:bodyPr/>
          <a:lstStyle/>
          <a:p>
            <a:endParaRPr lang="en-GB"/>
          </a:p>
        </p:txBody>
      </p:sp>
      <p:sp>
        <p:nvSpPr>
          <p:cNvPr id="4" name="Pladsholder til slidenummer 3">
            <a:extLst>
              <a:ext uri="{FF2B5EF4-FFF2-40B4-BE49-F238E27FC236}">
                <a16:creationId xmlns:a16="http://schemas.microsoft.com/office/drawing/2014/main" id="{1B160DB2-984A-B545-9FC8-031C515DB4A4}"/>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700574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C89D2C-66EB-FC47-B081-173BFE588B2B}"/>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indhold 2">
            <a:extLst>
              <a:ext uri="{FF2B5EF4-FFF2-40B4-BE49-F238E27FC236}">
                <a16:creationId xmlns:a16="http://schemas.microsoft.com/office/drawing/2014/main" id="{AB9C83FB-1923-4148-95B4-0BB948A9E9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tekst 3">
            <a:extLst>
              <a:ext uri="{FF2B5EF4-FFF2-40B4-BE49-F238E27FC236}">
                <a16:creationId xmlns:a16="http://schemas.microsoft.com/office/drawing/2014/main" id="{2ED77786-923C-C845-9951-21EB5B1BC3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53A3669-146B-1A45-AE6C-57CC36E1613D}"/>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6" name="Pladsholder til sidefod 5">
            <a:extLst>
              <a:ext uri="{FF2B5EF4-FFF2-40B4-BE49-F238E27FC236}">
                <a16:creationId xmlns:a16="http://schemas.microsoft.com/office/drawing/2014/main" id="{D84370B5-5068-E940-8F32-0C996BC75B58}"/>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349A0FD5-7C91-7F49-96DA-111FA58C9670}"/>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96811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7F2E94-D5CE-A349-9D30-8BBD5D0DE549}"/>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endParaRPr lang="en-GB"/>
          </a:p>
        </p:txBody>
      </p:sp>
      <p:sp>
        <p:nvSpPr>
          <p:cNvPr id="3" name="Pladsholder til billede 2">
            <a:extLst>
              <a:ext uri="{FF2B5EF4-FFF2-40B4-BE49-F238E27FC236}">
                <a16:creationId xmlns:a16="http://schemas.microsoft.com/office/drawing/2014/main" id="{5E61AAD7-220C-594B-B8FB-F8172DC9DB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dsholder til tekst 3">
            <a:extLst>
              <a:ext uri="{FF2B5EF4-FFF2-40B4-BE49-F238E27FC236}">
                <a16:creationId xmlns:a16="http://schemas.microsoft.com/office/drawing/2014/main" id="{2F44FEAC-9169-AA4A-8210-4719E6EF1F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D9BE147C-177B-6445-A9EC-CD8B2C68B7EB}"/>
              </a:ext>
            </a:extLst>
          </p:cNvPr>
          <p:cNvSpPr>
            <a:spLocks noGrp="1"/>
          </p:cNvSpPr>
          <p:nvPr>
            <p:ph type="dt" sz="half" idx="10"/>
          </p:nvPr>
        </p:nvSpPr>
        <p:spPr/>
        <p:txBody>
          <a:bodyPr/>
          <a:lstStyle/>
          <a:p>
            <a:fld id="{3261D224-F76A-4E4B-9EB2-47DE6D7A6386}" type="datetimeFigureOut">
              <a:rPr lang="en-GB" smtClean="0"/>
              <a:t>07/04/2020</a:t>
            </a:fld>
            <a:endParaRPr lang="en-GB"/>
          </a:p>
        </p:txBody>
      </p:sp>
      <p:sp>
        <p:nvSpPr>
          <p:cNvPr id="6" name="Pladsholder til sidefod 5">
            <a:extLst>
              <a:ext uri="{FF2B5EF4-FFF2-40B4-BE49-F238E27FC236}">
                <a16:creationId xmlns:a16="http://schemas.microsoft.com/office/drawing/2014/main" id="{23A83CAD-0973-A24E-A0F0-61303A1728BF}"/>
              </a:ext>
            </a:extLst>
          </p:cNvPr>
          <p:cNvSpPr>
            <a:spLocks noGrp="1"/>
          </p:cNvSpPr>
          <p:nvPr>
            <p:ph type="ftr" sz="quarter" idx="11"/>
          </p:nvPr>
        </p:nvSpPr>
        <p:spPr/>
        <p:txBody>
          <a:bodyPr/>
          <a:lstStyle/>
          <a:p>
            <a:endParaRPr lang="en-GB"/>
          </a:p>
        </p:txBody>
      </p:sp>
      <p:sp>
        <p:nvSpPr>
          <p:cNvPr id="7" name="Pladsholder til slidenummer 6">
            <a:extLst>
              <a:ext uri="{FF2B5EF4-FFF2-40B4-BE49-F238E27FC236}">
                <a16:creationId xmlns:a16="http://schemas.microsoft.com/office/drawing/2014/main" id="{51B0D943-A9EB-6944-B5E1-1BC045BA1F1A}"/>
              </a:ext>
            </a:extLst>
          </p:cNvPr>
          <p:cNvSpPr>
            <a:spLocks noGrp="1"/>
          </p:cNvSpPr>
          <p:nvPr>
            <p:ph type="sldNum" sz="quarter" idx="12"/>
          </p:nvPr>
        </p:nvSpPr>
        <p:spPr/>
        <p:txBody>
          <a:bodyPr/>
          <a:lstStyle/>
          <a:p>
            <a:fld id="{97CCC6D7-28D5-C640-AB10-FD44FC18CB2E}" type="slidenum">
              <a:rPr lang="en-GB" smtClean="0"/>
              <a:t>‹nr.›</a:t>
            </a:fld>
            <a:endParaRPr lang="en-GB"/>
          </a:p>
        </p:txBody>
      </p:sp>
    </p:spTree>
    <p:extLst>
      <p:ext uri="{BB962C8B-B14F-4D97-AF65-F5344CB8AC3E}">
        <p14:creationId xmlns:p14="http://schemas.microsoft.com/office/powerpoint/2010/main" val="1750279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D168AFF1-64FF-9B42-B8D1-541B098DD84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endParaRPr lang="en-GB"/>
          </a:p>
        </p:txBody>
      </p:sp>
      <p:sp>
        <p:nvSpPr>
          <p:cNvPr id="3" name="Pladsholder til tekst 2">
            <a:extLst>
              <a:ext uri="{FF2B5EF4-FFF2-40B4-BE49-F238E27FC236}">
                <a16:creationId xmlns:a16="http://schemas.microsoft.com/office/drawing/2014/main" id="{F4344ABD-3208-1D45-802C-92D711FFAE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GB"/>
          </a:p>
        </p:txBody>
      </p:sp>
      <p:sp>
        <p:nvSpPr>
          <p:cNvPr id="4" name="Pladsholder til dato 3">
            <a:extLst>
              <a:ext uri="{FF2B5EF4-FFF2-40B4-BE49-F238E27FC236}">
                <a16:creationId xmlns:a16="http://schemas.microsoft.com/office/drawing/2014/main" id="{543033C3-C7D3-564E-A753-83673D9138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61D224-F76A-4E4B-9EB2-47DE6D7A6386}" type="datetimeFigureOut">
              <a:rPr lang="en-GB" smtClean="0"/>
              <a:t>07/04/2020</a:t>
            </a:fld>
            <a:endParaRPr lang="en-GB"/>
          </a:p>
        </p:txBody>
      </p:sp>
      <p:sp>
        <p:nvSpPr>
          <p:cNvPr id="5" name="Pladsholder til sidefod 4">
            <a:extLst>
              <a:ext uri="{FF2B5EF4-FFF2-40B4-BE49-F238E27FC236}">
                <a16:creationId xmlns:a16="http://schemas.microsoft.com/office/drawing/2014/main" id="{59A3C33A-5244-1541-878D-B67D027F2B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dsholder til slidenummer 5">
            <a:extLst>
              <a:ext uri="{FF2B5EF4-FFF2-40B4-BE49-F238E27FC236}">
                <a16:creationId xmlns:a16="http://schemas.microsoft.com/office/drawing/2014/main" id="{29FEDBC0-AF9D-3345-93B2-9CA945537C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CCC6D7-28D5-C640-AB10-FD44FC18CB2E}" type="slidenum">
              <a:rPr lang="en-GB" smtClean="0"/>
              <a:t>‹nr.›</a:t>
            </a:fld>
            <a:endParaRPr lang="en-GB"/>
          </a:p>
        </p:txBody>
      </p:sp>
    </p:spTree>
    <p:extLst>
      <p:ext uri="{BB962C8B-B14F-4D97-AF65-F5344CB8AC3E}">
        <p14:creationId xmlns:p14="http://schemas.microsoft.com/office/powerpoint/2010/main" val="12643206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Billede 8">
            <a:extLst>
              <a:ext uri="{FF2B5EF4-FFF2-40B4-BE49-F238E27FC236}">
                <a16:creationId xmlns:a16="http://schemas.microsoft.com/office/drawing/2014/main" id="{2BF93BBD-BF5E-EE4B-8560-89E25DC3BA56}"/>
              </a:ext>
            </a:extLst>
          </p:cNvPr>
          <p:cNvPicPr>
            <a:picLocks noChangeAspect="1"/>
          </p:cNvPicPr>
          <p:nvPr/>
        </p:nvPicPr>
        <p:blipFill rotWithShape="1">
          <a:blip r:embed="rId2"/>
          <a:srcRect b="5129"/>
          <a:stretch/>
        </p:blipFill>
        <p:spPr>
          <a:xfrm>
            <a:off x="0" y="1900401"/>
            <a:ext cx="12192000" cy="5090435"/>
          </a:xfrm>
          <a:prstGeom prst="rect">
            <a:avLst/>
          </a:prstGeom>
        </p:spPr>
      </p:pic>
      <p:sp>
        <p:nvSpPr>
          <p:cNvPr id="20" name="Titel 3">
            <a:extLst>
              <a:ext uri="{FF2B5EF4-FFF2-40B4-BE49-F238E27FC236}">
                <a16:creationId xmlns:a16="http://schemas.microsoft.com/office/drawing/2014/main" id="{050409CD-4671-AE41-8330-DC0010DCE818}"/>
              </a:ext>
            </a:extLst>
          </p:cNvPr>
          <p:cNvSpPr txBox="1">
            <a:spLocks/>
          </p:cNvSpPr>
          <p:nvPr/>
        </p:nvSpPr>
        <p:spPr>
          <a:xfrm>
            <a:off x="795336" y="26510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ts val="4200"/>
              </a:lnSpc>
            </a:pPr>
            <a:r>
              <a:rPr lang="en-GB" sz="4400" b="1" dirty="0">
                <a:solidFill>
                  <a:srgbClr val="004959"/>
                </a:solidFill>
                <a:latin typeface="Calibri" panose="020F0502020204030204" pitchFamily="34" charset="0"/>
                <a:cs typeface="Calibri" panose="020F0502020204030204" pitchFamily="34" charset="0"/>
              </a:rPr>
              <a:t>TAL OM DET SOM ER SVÆRT</a:t>
            </a:r>
            <a:br>
              <a:rPr lang="en-GB" sz="4400" dirty="0">
                <a:solidFill>
                  <a:srgbClr val="004959"/>
                </a:solidFill>
              </a:rPr>
            </a:br>
            <a:r>
              <a:rPr lang="en-GB" sz="4400" dirty="0">
                <a:solidFill>
                  <a:srgbClr val="004959"/>
                </a:solidFill>
              </a:rPr>
              <a:t>- OPBYG TILLID</a:t>
            </a:r>
          </a:p>
        </p:txBody>
      </p:sp>
      <p:sp>
        <p:nvSpPr>
          <p:cNvPr id="5" name="Rektangel 4">
            <a:extLst>
              <a:ext uri="{FF2B5EF4-FFF2-40B4-BE49-F238E27FC236}">
                <a16:creationId xmlns:a16="http://schemas.microsoft.com/office/drawing/2014/main" id="{E3B554E5-83C8-304E-8150-6D4B3F9EE7AC}"/>
              </a:ext>
            </a:extLst>
          </p:cNvPr>
          <p:cNvSpPr/>
          <p:nvPr/>
        </p:nvSpPr>
        <p:spPr>
          <a:xfrm>
            <a:off x="795652" y="1581560"/>
            <a:ext cx="4001199" cy="369332"/>
          </a:xfrm>
          <a:prstGeom prst="rect">
            <a:avLst/>
          </a:prstGeom>
        </p:spPr>
        <p:txBody>
          <a:bodyPr wrap="square">
            <a:spAutoFit/>
          </a:bodyPr>
          <a:lstStyle/>
          <a:p>
            <a:r>
              <a:rPr lang="da-DK" b="1" dirty="0">
                <a:solidFill>
                  <a:srgbClr val="1E4B59"/>
                </a:solidFill>
              </a:rPr>
              <a:t>RELEVANT BRUG </a:t>
            </a:r>
            <a:r>
              <a:rPr lang="da-DK" dirty="0">
                <a:solidFill>
                  <a:srgbClr val="1E4B59"/>
                </a:solidFill>
              </a:rPr>
              <a:t>AF DIALOGSPIL</a:t>
            </a:r>
          </a:p>
        </p:txBody>
      </p:sp>
      <p:grpSp>
        <p:nvGrpSpPr>
          <p:cNvPr id="4" name="Gruppe 3">
            <a:extLst>
              <a:ext uri="{FF2B5EF4-FFF2-40B4-BE49-F238E27FC236}">
                <a16:creationId xmlns:a16="http://schemas.microsoft.com/office/drawing/2014/main" id="{7C099733-9ECB-4548-A167-218D45C7F952}"/>
              </a:ext>
            </a:extLst>
          </p:cNvPr>
          <p:cNvGrpSpPr/>
          <p:nvPr/>
        </p:nvGrpSpPr>
        <p:grpSpPr>
          <a:xfrm rot="273320">
            <a:off x="7421842" y="5391013"/>
            <a:ext cx="3690550" cy="1260389"/>
            <a:chOff x="7430531" y="5395784"/>
            <a:chExt cx="3690550" cy="1260389"/>
          </a:xfrm>
          <a:effectLst>
            <a:outerShdw blurRad="50800" dist="38100" dir="2700000" algn="tl" rotWithShape="0">
              <a:prstClr val="black">
                <a:alpha val="40000"/>
              </a:prstClr>
            </a:outerShdw>
          </a:effectLst>
        </p:grpSpPr>
        <p:sp>
          <p:nvSpPr>
            <p:cNvPr id="7" name="Rektangel 6">
              <a:extLst>
                <a:ext uri="{FF2B5EF4-FFF2-40B4-BE49-F238E27FC236}">
                  <a16:creationId xmlns:a16="http://schemas.microsoft.com/office/drawing/2014/main" id="{9665B9EB-AD93-A64F-A962-06B9062FEC21}"/>
                </a:ext>
              </a:extLst>
            </p:cNvPr>
            <p:cNvSpPr/>
            <p:nvPr/>
          </p:nvSpPr>
          <p:spPr>
            <a:xfrm>
              <a:off x="7430531" y="5395784"/>
              <a:ext cx="3690550" cy="12603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ktangel 9">
              <a:extLst>
                <a:ext uri="{FF2B5EF4-FFF2-40B4-BE49-F238E27FC236}">
                  <a16:creationId xmlns:a16="http://schemas.microsoft.com/office/drawing/2014/main" id="{F167A46B-DCD6-9A41-8042-818565B5F7A2}"/>
                </a:ext>
              </a:extLst>
            </p:cNvPr>
            <p:cNvSpPr/>
            <p:nvPr/>
          </p:nvSpPr>
          <p:spPr>
            <a:xfrm>
              <a:off x="7528172" y="5583085"/>
              <a:ext cx="2394092" cy="915956"/>
            </a:xfrm>
            <a:prstGeom prst="rect">
              <a:avLst/>
            </a:prstGeom>
          </p:spPr>
          <p:txBody>
            <a:bodyPr wrap="square">
              <a:spAutoFit/>
            </a:bodyPr>
            <a:lstStyle/>
            <a:p>
              <a:pPr>
                <a:lnSpc>
                  <a:spcPts val="1600"/>
                </a:lnSpc>
              </a:pPr>
              <a:r>
                <a:rPr lang="da-DK" sz="1600" dirty="0">
                  <a:solidFill>
                    <a:srgbClr val="004959"/>
                  </a:solidFill>
                </a:rPr>
                <a:t>UDVIKLET AF</a:t>
              </a:r>
              <a:r>
                <a:rPr lang="da-DK" sz="1600" b="1" dirty="0">
                  <a:solidFill>
                    <a:srgbClr val="004959"/>
                  </a:solidFill>
                </a:rPr>
                <a:t> </a:t>
              </a:r>
              <a:br>
                <a:rPr lang="da-DK" sz="1600" b="1" dirty="0">
                  <a:solidFill>
                    <a:srgbClr val="004959"/>
                  </a:solidFill>
                </a:rPr>
              </a:br>
              <a:r>
                <a:rPr lang="da-DK" sz="1600" b="1" dirty="0">
                  <a:solidFill>
                    <a:srgbClr val="004959"/>
                  </a:solidFill>
                </a:rPr>
                <a:t>FORSKER OG KONSULENT</a:t>
              </a:r>
              <a:br>
                <a:rPr lang="da-DK" sz="1600" b="1" dirty="0">
                  <a:solidFill>
                    <a:srgbClr val="004959"/>
                  </a:solidFill>
                </a:rPr>
              </a:br>
              <a:r>
                <a:rPr lang="da-DK" sz="1600" b="1" dirty="0">
                  <a:solidFill>
                    <a:srgbClr val="004959"/>
                  </a:solidFill>
                </a:rPr>
                <a:t>MILLE MORTENSEN </a:t>
              </a:r>
              <a:br>
                <a:rPr lang="da-DK" sz="1600" b="1" dirty="0">
                  <a:solidFill>
                    <a:srgbClr val="004959"/>
                  </a:solidFill>
                </a:rPr>
              </a:br>
              <a:r>
                <a:rPr lang="da-DK" sz="1600" dirty="0">
                  <a:solidFill>
                    <a:srgbClr val="004959"/>
                  </a:solidFill>
                </a:rPr>
                <a:t>FOR OG MED FIU</a:t>
              </a:r>
            </a:p>
          </p:txBody>
        </p:sp>
        <p:pic>
          <p:nvPicPr>
            <p:cNvPr id="3" name="Billede 2">
              <a:extLst>
                <a:ext uri="{FF2B5EF4-FFF2-40B4-BE49-F238E27FC236}">
                  <a16:creationId xmlns:a16="http://schemas.microsoft.com/office/drawing/2014/main" id="{4643BC69-08E8-5C49-A844-0637703DB4E8}"/>
                </a:ext>
              </a:extLst>
            </p:cNvPr>
            <p:cNvPicPr>
              <a:picLocks noChangeAspect="1"/>
            </p:cNvPicPr>
            <p:nvPr/>
          </p:nvPicPr>
          <p:blipFill>
            <a:blip r:embed="rId3"/>
            <a:stretch>
              <a:fillRect/>
            </a:stretch>
          </p:blipFill>
          <p:spPr>
            <a:xfrm>
              <a:off x="10065923" y="5561793"/>
              <a:ext cx="933560" cy="853936"/>
            </a:xfrm>
            <a:prstGeom prst="rect">
              <a:avLst/>
            </a:prstGeom>
          </p:spPr>
        </p:pic>
      </p:grpSp>
      <p:sp>
        <p:nvSpPr>
          <p:cNvPr id="11" name="Rektangel 10">
            <a:extLst>
              <a:ext uri="{FF2B5EF4-FFF2-40B4-BE49-F238E27FC236}">
                <a16:creationId xmlns:a16="http://schemas.microsoft.com/office/drawing/2014/main" id="{34BF00E4-1170-D644-9B80-D8CB755E3686}"/>
              </a:ext>
            </a:extLst>
          </p:cNvPr>
          <p:cNvSpPr/>
          <p:nvPr/>
        </p:nvSpPr>
        <p:spPr>
          <a:xfrm>
            <a:off x="0" y="6599576"/>
            <a:ext cx="3174124" cy="230832"/>
          </a:xfrm>
          <a:prstGeom prst="rect">
            <a:avLst/>
          </a:prstGeom>
        </p:spPr>
        <p:txBody>
          <a:bodyPr wrap="square">
            <a:spAutoFit/>
          </a:bodyPr>
          <a:lstStyle/>
          <a:p>
            <a:r>
              <a:rPr lang="da-DK" sz="900" dirty="0" err="1">
                <a:solidFill>
                  <a:srgbClr val="1E4B59"/>
                </a:solidFill>
              </a:rPr>
              <a:t>Designed</a:t>
            </a:r>
            <a:r>
              <a:rPr lang="da-DK" sz="900" dirty="0">
                <a:solidFill>
                  <a:srgbClr val="1E4B59"/>
                </a:solidFill>
              </a:rPr>
              <a:t> and </a:t>
            </a:r>
            <a:r>
              <a:rPr lang="da-DK" sz="900" dirty="0" err="1">
                <a:solidFill>
                  <a:srgbClr val="1E4B59"/>
                </a:solidFill>
              </a:rPr>
              <a:t>produced</a:t>
            </a:r>
            <a:r>
              <a:rPr lang="da-DK" sz="900" dirty="0">
                <a:solidFill>
                  <a:srgbClr val="1E4B59"/>
                </a:solidFill>
              </a:rPr>
              <a:t> by </a:t>
            </a:r>
            <a:r>
              <a:rPr lang="da-DK" sz="900" dirty="0" err="1">
                <a:solidFill>
                  <a:srgbClr val="1E4B59"/>
                </a:solidFill>
              </a:rPr>
              <a:t>Workz</a:t>
            </a:r>
            <a:r>
              <a:rPr lang="da-DK" sz="900" dirty="0">
                <a:solidFill>
                  <a:srgbClr val="1E4B59"/>
                </a:solidFill>
              </a:rPr>
              <a:t> A/S ® © 2020</a:t>
            </a:r>
            <a:endParaRPr lang="da-DK" sz="900" dirty="0">
              <a:solidFill>
                <a:srgbClr val="1E4B59"/>
              </a:solidFill>
              <a:effectLst/>
            </a:endParaRPr>
          </a:p>
        </p:txBody>
      </p:sp>
    </p:spTree>
    <p:extLst>
      <p:ext uri="{BB962C8B-B14F-4D97-AF65-F5344CB8AC3E}">
        <p14:creationId xmlns:p14="http://schemas.microsoft.com/office/powerpoint/2010/main" val="1400622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EA5755A9-9ACB-2D4F-9742-214FDC9AFA35}"/>
              </a:ext>
            </a:extLst>
          </p:cNvPr>
          <p:cNvSpPr>
            <a:spLocks noGrp="1"/>
          </p:cNvSpPr>
          <p:nvPr>
            <p:ph type="title"/>
          </p:nvPr>
        </p:nvSpPr>
        <p:spPr>
          <a:xfrm>
            <a:off x="874713" y="728663"/>
            <a:ext cx="5256213" cy="437985"/>
          </a:xfrm>
        </p:spPr>
        <p:txBody>
          <a:bodyPr anchor="t" anchorCtr="0">
            <a:normAutofit/>
          </a:bodyPr>
          <a:lstStyle/>
          <a:p>
            <a:r>
              <a:rPr lang="da-DK" sz="2000" b="1" dirty="0">
                <a:solidFill>
                  <a:srgbClr val="004959"/>
                </a:solidFill>
              </a:rPr>
              <a:t>BAGGRUND</a:t>
            </a:r>
            <a:endParaRPr lang="en-GB" sz="2000" dirty="0">
              <a:solidFill>
                <a:srgbClr val="004959"/>
              </a:solidFill>
            </a:endParaRPr>
          </a:p>
        </p:txBody>
      </p:sp>
      <p:sp>
        <p:nvSpPr>
          <p:cNvPr id="11" name="Pladsholder til tekst 10">
            <a:extLst>
              <a:ext uri="{FF2B5EF4-FFF2-40B4-BE49-F238E27FC236}">
                <a16:creationId xmlns:a16="http://schemas.microsoft.com/office/drawing/2014/main" id="{1F2E7E58-EAAE-8148-B2D6-DFBD0832058B}"/>
              </a:ext>
            </a:extLst>
          </p:cNvPr>
          <p:cNvSpPr>
            <a:spLocks noGrp="1"/>
          </p:cNvSpPr>
          <p:nvPr>
            <p:ph type="body" sz="half" idx="2"/>
          </p:nvPr>
        </p:nvSpPr>
        <p:spPr>
          <a:xfrm>
            <a:off x="874713" y="1253373"/>
            <a:ext cx="4933949" cy="5210871"/>
          </a:xfrm>
        </p:spPr>
        <p:txBody>
          <a:bodyPr>
            <a:noAutofit/>
          </a:bodyPr>
          <a:lstStyle/>
          <a:p>
            <a:pPr>
              <a:lnSpc>
                <a:spcPct val="100000"/>
              </a:lnSpc>
              <a:spcBef>
                <a:spcPts val="0"/>
              </a:spcBef>
            </a:pPr>
            <a:r>
              <a:rPr lang="da-DK" sz="1500" dirty="0"/>
              <a:t>I FIU forbundene vil vi gerne understøtte et godt arbejdsmiljø for alle vores medlemmer. Fra forskning ved vi, at ansatte på arbejdspladser, der oplever en høj grad af tillid, har nemmere ved at tale om alt relevant vedrørende arbejdet - også svære emner som fx. fejl, inkompetence, uvidenhed, mistrivsel, en hård tone eller grænseoverskridende adfærd fra både kolleger og de brugere som serviceres i arbejdet. Hvis ansatte oplever en høj grad af tillid på arbejdspladsen, er det nemmere at tale om alt, der betragtes at være vigtigt i arbejdet, fordi ingen frygter repressalier eller at blive udstødt fra fællesskabet på grund af det, de siger højt. Angsten for ikke at blive forstået, lyttet til eller at blive taget alvorligt fylder derimod ofte på arbejdspladser, der oplever en høj grad af mistillid. Det kræver nemlig tillid og tryghed i arbejdsfællesskabet, hvis ansatte skal kunne finde modet til også at tale, om det som er svært i arbejdet. </a:t>
            </a:r>
          </a:p>
          <a:p>
            <a:pPr>
              <a:lnSpc>
                <a:spcPct val="100000"/>
              </a:lnSpc>
              <a:spcBef>
                <a:spcPts val="0"/>
              </a:spcBef>
            </a:pPr>
            <a:endParaRPr lang="da-DK" sz="1500" dirty="0"/>
          </a:p>
          <a:p>
            <a:pPr>
              <a:lnSpc>
                <a:spcPct val="100000"/>
              </a:lnSpc>
              <a:spcBef>
                <a:spcPts val="0"/>
              </a:spcBef>
            </a:pPr>
            <a:r>
              <a:rPr lang="da-DK" sz="1500" dirty="0"/>
              <a:t>Målgruppen for dialogspillet er alle arbejdsfællesskaber, der har lyst til sammen at undersøge, hvordan det står til med deres oplevelser af tillid eller mangel på samme.</a:t>
            </a:r>
          </a:p>
          <a:p>
            <a:endParaRPr lang="en-GB" dirty="0"/>
          </a:p>
        </p:txBody>
      </p:sp>
      <p:sp>
        <p:nvSpPr>
          <p:cNvPr id="13" name="Rektangel 12">
            <a:extLst>
              <a:ext uri="{FF2B5EF4-FFF2-40B4-BE49-F238E27FC236}">
                <a16:creationId xmlns:a16="http://schemas.microsoft.com/office/drawing/2014/main" id="{D3DDF4F2-74CE-0242-8005-C3958F65BEDD}"/>
              </a:ext>
            </a:extLst>
          </p:cNvPr>
          <p:cNvSpPr/>
          <p:nvPr/>
        </p:nvSpPr>
        <p:spPr>
          <a:xfrm>
            <a:off x="6383338" y="1253373"/>
            <a:ext cx="4933950" cy="5016758"/>
          </a:xfrm>
          <a:prstGeom prst="rect">
            <a:avLst/>
          </a:prstGeom>
        </p:spPr>
        <p:txBody>
          <a:bodyPr wrap="square" anchor="t" anchorCtr="0">
            <a:noAutofit/>
          </a:bodyPr>
          <a:lstStyle/>
          <a:p>
            <a:r>
              <a:rPr lang="da-DK" sz="1500" dirty="0">
                <a:latin typeface="Calibri" panose="020F0502020204030204" pitchFamily="34" charset="0"/>
                <a:cs typeface="Calibri" panose="020F0502020204030204" pitchFamily="34" charset="0"/>
              </a:rPr>
              <a:t>Opbygning af tillid i et arbejdsfællesskab er et fælles ansvar. Hverken ledelse eller medarbejdere kan gøre det alene, men derimod sammen. Initiativet til at holde dialogmøde kan med fordel tages af </a:t>
            </a:r>
            <a:r>
              <a:rPr lang="da-DK" sz="1500" dirty="0" err="1">
                <a:latin typeface="Calibri" panose="020F0502020204030204" pitchFamily="34" charset="0"/>
                <a:cs typeface="Calibri" panose="020F0502020204030204" pitchFamily="34" charset="0"/>
              </a:rPr>
              <a:t>TRIO’en</a:t>
            </a:r>
            <a:r>
              <a:rPr lang="da-DK" sz="1500" dirty="0">
                <a:latin typeface="Calibri" panose="020F0502020204030204" pitchFamily="34" charset="0"/>
                <a:cs typeface="Calibri" panose="020F0502020204030204" pitchFamily="34" charset="0"/>
              </a:rPr>
              <a:t> bestående af tillidsrepræsentant, arbejdsmiljørepræsentant og leder. Det er mest optimalt, at lederen er med til at afvikle dialogmødet, men det betyder ikke, at lederen nødvendigvis skal være mødeleder; processen kan sagtens </a:t>
            </a:r>
            <a:r>
              <a:rPr lang="da-DK" sz="1500" dirty="0" err="1">
                <a:latin typeface="Calibri" panose="020F0502020204030204" pitchFamily="34" charset="0"/>
                <a:cs typeface="Calibri" panose="020F0502020204030204" pitchFamily="34" charset="0"/>
              </a:rPr>
              <a:t>faciliteres</a:t>
            </a:r>
            <a:r>
              <a:rPr lang="da-DK" sz="1500" dirty="0">
                <a:latin typeface="Calibri" panose="020F0502020204030204" pitchFamily="34" charset="0"/>
                <a:cs typeface="Calibri" panose="020F0502020204030204" pitchFamily="34" charset="0"/>
              </a:rPr>
              <a:t> af en tillidsrepræsentant eller en arbejdsmiljørepræsentant alene, hvis vedkommende føler sig tryg herved. Men det er afgørende vigtigt, at lederen er tilstede under mødet og dermed hører, hvad medarbejderne oplever og tænker om tillid i det arbejdsfællesskab, som lederen i sidste ende, er ansvarlig for.  </a:t>
            </a:r>
          </a:p>
          <a:p>
            <a:endParaRPr lang="da-DK" sz="1500" dirty="0"/>
          </a:p>
          <a:p>
            <a:r>
              <a:rPr lang="da-DK" sz="1500" dirty="0"/>
              <a:t>På </a:t>
            </a:r>
            <a:r>
              <a:rPr lang="da-DK" sz="1500" dirty="0" err="1"/>
              <a:t>FIU’s</a:t>
            </a:r>
            <a:r>
              <a:rPr lang="da-DK" sz="1500" dirty="0"/>
              <a:t> uddannelser er formålet at introducere deltagerne for spillet samt give dem mulighed for at afprøve det i praksis. Herved vil de stå stærkere, hvis de ønsker at foreslå en brug af spillet hjemme på egen arbejdsplads efterfølgende.</a:t>
            </a:r>
          </a:p>
          <a:p>
            <a:pPr>
              <a:buClr>
                <a:srgbClr val="004959"/>
              </a:buClr>
              <a:buSzPct val="120000"/>
            </a:pPr>
            <a:endParaRPr lang="da-DK" sz="1600" dirty="0"/>
          </a:p>
        </p:txBody>
      </p:sp>
      <p:sp>
        <p:nvSpPr>
          <p:cNvPr id="16" name="Rektangel 15">
            <a:extLst>
              <a:ext uri="{FF2B5EF4-FFF2-40B4-BE49-F238E27FC236}">
                <a16:creationId xmlns:a16="http://schemas.microsoft.com/office/drawing/2014/main" id="{FBDACA60-3552-2B4F-B310-B973CF233E40}"/>
              </a:ext>
            </a:extLst>
          </p:cNvPr>
          <p:cNvSpPr/>
          <p:nvPr/>
        </p:nvSpPr>
        <p:spPr>
          <a:xfrm>
            <a:off x="9590199" y="185643"/>
            <a:ext cx="2301765" cy="402226"/>
          </a:xfrm>
          <a:prstGeom prst="rect">
            <a:avLst/>
          </a:prstGeom>
        </p:spPr>
        <p:txBody>
          <a:bodyPr wrap="square">
            <a:spAutoFit/>
          </a:bodyPr>
          <a:lstStyle/>
          <a:p>
            <a:pPr algn="r">
              <a:lnSpc>
                <a:spcPts val="1240"/>
              </a:lnSpc>
            </a:pPr>
            <a:r>
              <a:rPr lang="da-DK" sz="1200" b="1" dirty="0">
                <a:solidFill>
                  <a:srgbClr val="1E4B59"/>
                </a:solidFill>
              </a:rPr>
              <a:t>RELEVANT BRUG</a:t>
            </a:r>
            <a:endParaRPr lang="da-DK" sz="1200" dirty="0">
              <a:solidFill>
                <a:srgbClr val="1E4B59"/>
              </a:solidFill>
              <a:effectLst/>
            </a:endParaRPr>
          </a:p>
          <a:p>
            <a:pPr algn="r">
              <a:lnSpc>
                <a:spcPts val="1240"/>
              </a:lnSpc>
            </a:pPr>
            <a:r>
              <a:rPr lang="da-DK" sz="1200" dirty="0">
                <a:solidFill>
                  <a:srgbClr val="1E4B59"/>
                </a:solidFill>
              </a:rPr>
              <a:t>AF</a:t>
            </a:r>
            <a:r>
              <a:rPr lang="da-DK" sz="1200" dirty="0">
                <a:solidFill>
                  <a:srgbClr val="1E4B59"/>
                </a:solidFill>
                <a:effectLst/>
              </a:rPr>
              <a:t>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590199" y="6468091"/>
            <a:ext cx="2301765" cy="248401"/>
          </a:xfrm>
          <a:prstGeom prst="rect">
            <a:avLst/>
          </a:prstGeom>
        </p:spPr>
        <p:txBody>
          <a:bodyPr wrap="square">
            <a:spAutoFit/>
          </a:bodyPr>
          <a:lstStyle/>
          <a:p>
            <a:pPr algn="r">
              <a:lnSpc>
                <a:spcPts val="1240"/>
              </a:lnSpc>
            </a:pPr>
            <a:r>
              <a:rPr lang="da-DK" sz="1200" b="1" dirty="0">
                <a:solidFill>
                  <a:srgbClr val="1E4B59"/>
                </a:solidFill>
              </a:rPr>
              <a:t>SIDE </a:t>
            </a:r>
            <a:r>
              <a:rPr lang="da-DK" sz="1200" dirty="0">
                <a:solidFill>
                  <a:srgbClr val="1E4B59"/>
                </a:solidFill>
              </a:rPr>
              <a:t>1/5</a:t>
            </a:r>
          </a:p>
        </p:txBody>
      </p:sp>
    </p:spTree>
    <p:extLst>
      <p:ext uri="{BB962C8B-B14F-4D97-AF65-F5344CB8AC3E}">
        <p14:creationId xmlns:p14="http://schemas.microsoft.com/office/powerpoint/2010/main" val="2381501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EA5755A9-9ACB-2D4F-9742-214FDC9AFA35}"/>
              </a:ext>
            </a:extLst>
          </p:cNvPr>
          <p:cNvSpPr>
            <a:spLocks noGrp="1"/>
          </p:cNvSpPr>
          <p:nvPr>
            <p:ph type="title"/>
          </p:nvPr>
        </p:nvSpPr>
        <p:spPr>
          <a:xfrm>
            <a:off x="874713" y="728663"/>
            <a:ext cx="5256213" cy="437985"/>
          </a:xfrm>
        </p:spPr>
        <p:txBody>
          <a:bodyPr anchor="t" anchorCtr="0">
            <a:normAutofit fontScale="90000"/>
          </a:bodyPr>
          <a:lstStyle/>
          <a:p>
            <a:r>
              <a:rPr lang="da-DK" sz="2200" b="1" dirty="0">
                <a:solidFill>
                  <a:srgbClr val="004959"/>
                </a:solidFill>
              </a:rPr>
              <a:t>DIALOGSPIL HAR TIL FORMÅL AT;</a:t>
            </a:r>
            <a:br>
              <a:rPr lang="en-GB" sz="2000" dirty="0">
                <a:solidFill>
                  <a:srgbClr val="004959"/>
                </a:solidFill>
              </a:rPr>
            </a:br>
            <a:endParaRPr lang="en-GB" sz="2000" dirty="0">
              <a:solidFill>
                <a:srgbClr val="004959"/>
              </a:solidFill>
            </a:endParaRPr>
          </a:p>
        </p:txBody>
      </p:sp>
      <p:sp>
        <p:nvSpPr>
          <p:cNvPr id="11" name="Pladsholder til tekst 10">
            <a:extLst>
              <a:ext uri="{FF2B5EF4-FFF2-40B4-BE49-F238E27FC236}">
                <a16:creationId xmlns:a16="http://schemas.microsoft.com/office/drawing/2014/main" id="{1F2E7E58-EAAE-8148-B2D6-DFBD0832058B}"/>
              </a:ext>
            </a:extLst>
          </p:cNvPr>
          <p:cNvSpPr>
            <a:spLocks noGrp="1"/>
          </p:cNvSpPr>
          <p:nvPr>
            <p:ph type="body" sz="half" idx="2"/>
          </p:nvPr>
        </p:nvSpPr>
        <p:spPr>
          <a:xfrm>
            <a:off x="874713" y="1253373"/>
            <a:ext cx="4933949" cy="5210871"/>
          </a:xfrm>
        </p:spPr>
        <p:txBody>
          <a:bodyPr>
            <a:noAutofit/>
          </a:bodyPr>
          <a:lstStyle/>
          <a:p>
            <a:pPr marL="285750" indent="-285750">
              <a:buClr>
                <a:srgbClr val="004959"/>
              </a:buClr>
              <a:buSzPct val="120000"/>
              <a:buFont typeface="Arial" panose="020B0604020202020204" pitchFamily="34" charset="0"/>
              <a:buChar char="•"/>
            </a:pPr>
            <a:r>
              <a:rPr lang="da-DK" sz="1500" dirty="0"/>
              <a:t>Hjælpe ansatte i arbejdsfællesskabet til gennem dialog at få indsigt i, hvornår de oplever tillid på deres arbejdsplads. </a:t>
            </a:r>
          </a:p>
          <a:p>
            <a:pPr marL="285750" indent="-285750">
              <a:buClr>
                <a:srgbClr val="004959"/>
              </a:buClr>
              <a:buSzPct val="120000"/>
              <a:buFont typeface="Arial" panose="020B0604020202020204" pitchFamily="34" charset="0"/>
              <a:buChar char="•"/>
            </a:pPr>
            <a:r>
              <a:rPr lang="da-DK" sz="1500" dirty="0"/>
              <a:t>Understøtte en (videre) udvikling af tillid på </a:t>
            </a:r>
            <a:br>
              <a:rPr lang="da-DK" sz="1500" dirty="0"/>
            </a:br>
            <a:r>
              <a:rPr lang="da-DK" sz="1500" dirty="0"/>
              <a:t>deres arbejdsplads.</a:t>
            </a:r>
          </a:p>
          <a:p>
            <a:pPr marL="285750" indent="-285750">
              <a:buClr>
                <a:srgbClr val="004959"/>
              </a:buClr>
              <a:buSzPct val="120000"/>
              <a:buFont typeface="Arial" panose="020B0604020202020204" pitchFamily="34" charset="0"/>
              <a:buChar char="•"/>
            </a:pPr>
            <a:r>
              <a:rPr lang="da-DK" sz="1500" dirty="0"/>
              <a:t>Udvikle en fælles indsigt i, hvad der kan være vanskeligt og dermed kræver mod for dem at tale om på deres arbejdsplads.</a:t>
            </a:r>
          </a:p>
          <a:p>
            <a:endParaRPr lang="en-GB" dirty="0"/>
          </a:p>
        </p:txBody>
      </p:sp>
      <p:sp>
        <p:nvSpPr>
          <p:cNvPr id="16" name="Rektangel 15">
            <a:extLst>
              <a:ext uri="{FF2B5EF4-FFF2-40B4-BE49-F238E27FC236}">
                <a16:creationId xmlns:a16="http://schemas.microsoft.com/office/drawing/2014/main" id="{FBDACA60-3552-2B4F-B310-B973CF233E40}"/>
              </a:ext>
            </a:extLst>
          </p:cNvPr>
          <p:cNvSpPr/>
          <p:nvPr/>
        </p:nvSpPr>
        <p:spPr>
          <a:xfrm>
            <a:off x="9590199" y="185643"/>
            <a:ext cx="2301765" cy="402226"/>
          </a:xfrm>
          <a:prstGeom prst="rect">
            <a:avLst/>
          </a:prstGeom>
        </p:spPr>
        <p:txBody>
          <a:bodyPr wrap="square">
            <a:spAutoFit/>
          </a:bodyPr>
          <a:lstStyle/>
          <a:p>
            <a:pPr algn="r">
              <a:lnSpc>
                <a:spcPts val="1240"/>
              </a:lnSpc>
            </a:pPr>
            <a:r>
              <a:rPr lang="da-DK" sz="1200" b="1" dirty="0">
                <a:solidFill>
                  <a:srgbClr val="1E4B59"/>
                </a:solidFill>
              </a:rPr>
              <a:t>RELEVANT BRUG</a:t>
            </a:r>
            <a:endParaRPr lang="da-DK" sz="1200" dirty="0">
              <a:solidFill>
                <a:srgbClr val="1E4B59"/>
              </a:solidFill>
              <a:effectLst/>
            </a:endParaRPr>
          </a:p>
          <a:p>
            <a:pPr algn="r">
              <a:lnSpc>
                <a:spcPts val="1240"/>
              </a:lnSpc>
            </a:pPr>
            <a:r>
              <a:rPr lang="da-DK" sz="1200" dirty="0">
                <a:solidFill>
                  <a:srgbClr val="1E4B59"/>
                </a:solidFill>
              </a:rPr>
              <a:t>AF</a:t>
            </a:r>
            <a:r>
              <a:rPr lang="da-DK" sz="1200" dirty="0">
                <a:solidFill>
                  <a:srgbClr val="1E4B59"/>
                </a:solidFill>
                <a:effectLst/>
              </a:rPr>
              <a:t>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590199" y="6468091"/>
            <a:ext cx="2301765" cy="248401"/>
          </a:xfrm>
          <a:prstGeom prst="rect">
            <a:avLst/>
          </a:prstGeom>
        </p:spPr>
        <p:txBody>
          <a:bodyPr wrap="square">
            <a:spAutoFit/>
          </a:bodyPr>
          <a:lstStyle/>
          <a:p>
            <a:pPr algn="r">
              <a:lnSpc>
                <a:spcPts val="1240"/>
              </a:lnSpc>
            </a:pPr>
            <a:r>
              <a:rPr lang="da-DK" sz="1200" b="1" dirty="0">
                <a:solidFill>
                  <a:srgbClr val="1E4B59"/>
                </a:solidFill>
              </a:rPr>
              <a:t>SIDE </a:t>
            </a:r>
            <a:r>
              <a:rPr lang="da-DK" sz="1200" dirty="0">
                <a:solidFill>
                  <a:srgbClr val="1E4B59"/>
                </a:solidFill>
              </a:rPr>
              <a:t>2/5</a:t>
            </a:r>
            <a:endParaRPr lang="da-DK" sz="1200" dirty="0">
              <a:solidFill>
                <a:srgbClr val="1E4B59"/>
              </a:solidFill>
              <a:effectLst/>
            </a:endParaRPr>
          </a:p>
        </p:txBody>
      </p:sp>
      <p:pic>
        <p:nvPicPr>
          <p:cNvPr id="6" name="Billede 5" descr="Et billede, der indeholder foto, sidder, mand, skilt&#10;&#10;Automatisk genereret beskrivelse">
            <a:extLst>
              <a:ext uri="{FF2B5EF4-FFF2-40B4-BE49-F238E27FC236}">
                <a16:creationId xmlns:a16="http://schemas.microsoft.com/office/drawing/2014/main" id="{0FDD632F-D743-244F-B6BE-FBD1B49AF3C4}"/>
              </a:ext>
            </a:extLst>
          </p:cNvPr>
          <p:cNvPicPr>
            <a:picLocks noChangeAspect="1"/>
          </p:cNvPicPr>
          <p:nvPr/>
        </p:nvPicPr>
        <p:blipFill>
          <a:blip r:embed="rId2"/>
          <a:stretch>
            <a:fillRect/>
          </a:stretch>
        </p:blipFill>
        <p:spPr>
          <a:xfrm rot="21323178">
            <a:off x="5017164" y="3648228"/>
            <a:ext cx="3545545" cy="2498538"/>
          </a:xfrm>
          <a:prstGeom prst="rect">
            <a:avLst/>
          </a:prstGeom>
          <a:effectLst>
            <a:glow rad="12700">
              <a:schemeClr val="accent3">
                <a:satMod val="175000"/>
                <a:alpha val="70000"/>
              </a:schemeClr>
            </a:glow>
            <a:outerShdw blurRad="50800" dist="38100" dir="2700000" algn="tl" rotWithShape="0">
              <a:prstClr val="black">
                <a:alpha val="20000"/>
              </a:prstClr>
            </a:outerShdw>
            <a:softEdge rad="0"/>
          </a:effectLst>
        </p:spPr>
      </p:pic>
      <p:pic>
        <p:nvPicPr>
          <p:cNvPr id="4" name="Billede 3" descr="Et billede, der indeholder mand, sidder, computer, opbevarer&#10;&#10;Automatisk genereret beskrivelse">
            <a:extLst>
              <a:ext uri="{FF2B5EF4-FFF2-40B4-BE49-F238E27FC236}">
                <a16:creationId xmlns:a16="http://schemas.microsoft.com/office/drawing/2014/main" id="{EBE5AA93-494A-6B43-99BB-8DE362144D65}"/>
              </a:ext>
            </a:extLst>
          </p:cNvPr>
          <p:cNvPicPr>
            <a:picLocks noChangeAspect="1"/>
          </p:cNvPicPr>
          <p:nvPr/>
        </p:nvPicPr>
        <p:blipFill>
          <a:blip r:embed="rId3"/>
          <a:stretch>
            <a:fillRect/>
          </a:stretch>
        </p:blipFill>
        <p:spPr>
          <a:xfrm rot="648423">
            <a:off x="6992737" y="2418954"/>
            <a:ext cx="3545545" cy="2498538"/>
          </a:xfrm>
          <a:prstGeom prst="rect">
            <a:avLst/>
          </a:prstGeom>
          <a:effectLst>
            <a:glow rad="12700">
              <a:schemeClr val="accent3">
                <a:satMod val="175000"/>
                <a:alpha val="70000"/>
              </a:schemeClr>
            </a:glow>
            <a:outerShdw blurRad="50800" dist="38100" dir="2700000" algn="tl" rotWithShape="0">
              <a:prstClr val="black">
                <a:alpha val="20000"/>
              </a:prstClr>
            </a:outerShdw>
            <a:softEdge rad="0"/>
          </a:effectLst>
        </p:spPr>
      </p:pic>
    </p:spTree>
    <p:extLst>
      <p:ext uri="{BB962C8B-B14F-4D97-AF65-F5344CB8AC3E}">
        <p14:creationId xmlns:p14="http://schemas.microsoft.com/office/powerpoint/2010/main" val="52979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EA5755A9-9ACB-2D4F-9742-214FDC9AFA35}"/>
              </a:ext>
            </a:extLst>
          </p:cNvPr>
          <p:cNvSpPr>
            <a:spLocks noGrp="1"/>
          </p:cNvSpPr>
          <p:nvPr>
            <p:ph type="title"/>
          </p:nvPr>
        </p:nvSpPr>
        <p:spPr>
          <a:xfrm>
            <a:off x="874713" y="728663"/>
            <a:ext cx="5256213" cy="437985"/>
          </a:xfrm>
        </p:spPr>
        <p:txBody>
          <a:bodyPr anchor="t" anchorCtr="0">
            <a:normAutofit/>
          </a:bodyPr>
          <a:lstStyle/>
          <a:p>
            <a:r>
              <a:rPr lang="da-DK" sz="2000" b="1" dirty="0">
                <a:solidFill>
                  <a:srgbClr val="004959"/>
                </a:solidFill>
              </a:rPr>
              <a:t>RELEVANT BRUG AF DIALOGSPILLET</a:t>
            </a:r>
            <a:endParaRPr lang="en-GB" sz="2000" dirty="0">
              <a:solidFill>
                <a:srgbClr val="004959"/>
              </a:solidFill>
            </a:endParaRPr>
          </a:p>
        </p:txBody>
      </p:sp>
      <p:sp>
        <p:nvSpPr>
          <p:cNvPr id="11" name="Pladsholder til tekst 10">
            <a:extLst>
              <a:ext uri="{FF2B5EF4-FFF2-40B4-BE49-F238E27FC236}">
                <a16:creationId xmlns:a16="http://schemas.microsoft.com/office/drawing/2014/main" id="{1F2E7E58-EAAE-8148-B2D6-DFBD0832058B}"/>
              </a:ext>
            </a:extLst>
          </p:cNvPr>
          <p:cNvSpPr>
            <a:spLocks noGrp="1"/>
          </p:cNvSpPr>
          <p:nvPr>
            <p:ph type="body" sz="half" idx="2"/>
          </p:nvPr>
        </p:nvSpPr>
        <p:spPr>
          <a:xfrm>
            <a:off x="874713" y="1253373"/>
            <a:ext cx="5087175" cy="3538083"/>
          </a:xfrm>
        </p:spPr>
        <p:txBody>
          <a:bodyPr>
            <a:noAutofit/>
          </a:bodyPr>
          <a:lstStyle/>
          <a:p>
            <a:r>
              <a:rPr lang="da-DK" sz="1500" dirty="0"/>
              <a:t>Dialogspillet egner sig til at blive benyttet i arbejdsfællesskaber, hvor de ansatte oplever, at deres trivsel generelt hører ind under det grønne og gule arbejdsmiljømiljø i modellen på næste side. Såfremt ansatte i arbejdsfællesskabet i stedet befinder sig inden for det røde felt, eller der er tvivl om, hvorvidt arbejdspladsen delvist befinder sig i det røde felt, bør arbejdsfællesskabet med ledelsen i spidsen i stedet søge ekstern hjælp fra en arbejdsmiljøprofessionel. Som FIU underviser er det muligt at gøre tillidsrepræsentanterne og arbejdsmiljørepræsentanterne opmærksom herpå - selvsagt uden at kunne sanktionere brugen af spillet på nogen måde. Ansvaret for brugen af spillet vil altid ligge hos det enkelte arbejdsfællesskab, som ønsker at benytte det. </a:t>
            </a:r>
          </a:p>
          <a:p>
            <a:endParaRPr lang="en-GB" dirty="0"/>
          </a:p>
        </p:txBody>
      </p:sp>
      <p:sp>
        <p:nvSpPr>
          <p:cNvPr id="16" name="Rektangel 15">
            <a:extLst>
              <a:ext uri="{FF2B5EF4-FFF2-40B4-BE49-F238E27FC236}">
                <a16:creationId xmlns:a16="http://schemas.microsoft.com/office/drawing/2014/main" id="{FBDACA60-3552-2B4F-B310-B973CF233E40}"/>
              </a:ext>
            </a:extLst>
          </p:cNvPr>
          <p:cNvSpPr/>
          <p:nvPr/>
        </p:nvSpPr>
        <p:spPr>
          <a:xfrm>
            <a:off x="9590199" y="185643"/>
            <a:ext cx="2301765" cy="402226"/>
          </a:xfrm>
          <a:prstGeom prst="rect">
            <a:avLst/>
          </a:prstGeom>
        </p:spPr>
        <p:txBody>
          <a:bodyPr wrap="square">
            <a:spAutoFit/>
          </a:bodyPr>
          <a:lstStyle/>
          <a:p>
            <a:pPr algn="r">
              <a:lnSpc>
                <a:spcPts val="1240"/>
              </a:lnSpc>
            </a:pPr>
            <a:r>
              <a:rPr lang="da-DK" sz="1200" b="1" dirty="0">
                <a:solidFill>
                  <a:srgbClr val="1E4B59"/>
                </a:solidFill>
              </a:rPr>
              <a:t>RELEVANT BRUG</a:t>
            </a:r>
            <a:endParaRPr lang="da-DK" sz="1200" dirty="0">
              <a:solidFill>
                <a:srgbClr val="1E4B59"/>
              </a:solidFill>
              <a:effectLst/>
            </a:endParaRPr>
          </a:p>
          <a:p>
            <a:pPr algn="r">
              <a:lnSpc>
                <a:spcPts val="1240"/>
              </a:lnSpc>
            </a:pPr>
            <a:r>
              <a:rPr lang="da-DK" sz="1200" dirty="0">
                <a:solidFill>
                  <a:srgbClr val="1E4B59"/>
                </a:solidFill>
              </a:rPr>
              <a:t>AF</a:t>
            </a:r>
            <a:r>
              <a:rPr lang="da-DK" sz="1200" dirty="0">
                <a:solidFill>
                  <a:srgbClr val="1E4B59"/>
                </a:solidFill>
                <a:effectLst/>
              </a:rPr>
              <a:t>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590199" y="6468091"/>
            <a:ext cx="2301765" cy="248401"/>
          </a:xfrm>
          <a:prstGeom prst="rect">
            <a:avLst/>
          </a:prstGeom>
        </p:spPr>
        <p:txBody>
          <a:bodyPr wrap="square">
            <a:spAutoFit/>
          </a:bodyPr>
          <a:lstStyle/>
          <a:p>
            <a:pPr algn="r">
              <a:lnSpc>
                <a:spcPts val="1240"/>
              </a:lnSpc>
            </a:pPr>
            <a:r>
              <a:rPr lang="da-DK" sz="1200" b="1" dirty="0">
                <a:solidFill>
                  <a:srgbClr val="1E4B59"/>
                </a:solidFill>
              </a:rPr>
              <a:t>SIDE </a:t>
            </a:r>
            <a:r>
              <a:rPr lang="da-DK" sz="1200" dirty="0">
                <a:solidFill>
                  <a:srgbClr val="1E4B59"/>
                </a:solidFill>
              </a:rPr>
              <a:t>3/5</a:t>
            </a:r>
            <a:endParaRPr lang="da-DK" sz="1200" dirty="0">
              <a:solidFill>
                <a:srgbClr val="1E4B59"/>
              </a:solidFill>
              <a:effectLst/>
            </a:endParaRPr>
          </a:p>
        </p:txBody>
      </p:sp>
    </p:spTree>
    <p:extLst>
      <p:ext uri="{BB962C8B-B14F-4D97-AF65-F5344CB8AC3E}">
        <p14:creationId xmlns:p14="http://schemas.microsoft.com/office/powerpoint/2010/main" val="21972485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frundet rektangel 10">
            <a:extLst>
              <a:ext uri="{FF2B5EF4-FFF2-40B4-BE49-F238E27FC236}">
                <a16:creationId xmlns:a16="http://schemas.microsoft.com/office/drawing/2014/main" id="{824F0627-EB12-294A-9B61-217E2B41AEF2}"/>
              </a:ext>
            </a:extLst>
          </p:cNvPr>
          <p:cNvSpPr/>
          <p:nvPr/>
        </p:nvSpPr>
        <p:spPr>
          <a:xfrm>
            <a:off x="4479850" y="1094281"/>
            <a:ext cx="3247582" cy="4984065"/>
          </a:xfrm>
          <a:prstGeom prst="roundRect">
            <a:avLst>
              <a:gd name="adj" fmla="val 3742"/>
            </a:avLst>
          </a:prstGeom>
          <a:solidFill>
            <a:srgbClr val="CE95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Afrundet rektangel 4">
            <a:extLst>
              <a:ext uri="{FF2B5EF4-FFF2-40B4-BE49-F238E27FC236}">
                <a16:creationId xmlns:a16="http://schemas.microsoft.com/office/drawing/2014/main" id="{F9DFC54D-C19C-E04C-B00A-40A64623D2FC}"/>
              </a:ext>
            </a:extLst>
          </p:cNvPr>
          <p:cNvSpPr/>
          <p:nvPr/>
        </p:nvSpPr>
        <p:spPr>
          <a:xfrm>
            <a:off x="724813" y="1094281"/>
            <a:ext cx="3247582" cy="4984065"/>
          </a:xfrm>
          <a:prstGeom prst="roundRect">
            <a:avLst>
              <a:gd name="adj" fmla="val 3742"/>
            </a:avLst>
          </a:prstGeom>
          <a:solidFill>
            <a:srgbClr val="599E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Afrundet rektangel 12">
            <a:extLst>
              <a:ext uri="{FF2B5EF4-FFF2-40B4-BE49-F238E27FC236}">
                <a16:creationId xmlns:a16="http://schemas.microsoft.com/office/drawing/2014/main" id="{8C6B1B18-09B9-F94D-B270-6E1F8AD47428}"/>
              </a:ext>
            </a:extLst>
          </p:cNvPr>
          <p:cNvSpPr/>
          <p:nvPr/>
        </p:nvSpPr>
        <p:spPr>
          <a:xfrm>
            <a:off x="8234886" y="1094281"/>
            <a:ext cx="3247582" cy="4984065"/>
          </a:xfrm>
          <a:prstGeom prst="roundRect">
            <a:avLst>
              <a:gd name="adj" fmla="val 3742"/>
            </a:avLst>
          </a:prstGeom>
          <a:solidFill>
            <a:srgbClr val="7B20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ktangel 15">
            <a:extLst>
              <a:ext uri="{FF2B5EF4-FFF2-40B4-BE49-F238E27FC236}">
                <a16:creationId xmlns:a16="http://schemas.microsoft.com/office/drawing/2014/main" id="{FBDACA60-3552-2B4F-B310-B973CF233E40}"/>
              </a:ext>
            </a:extLst>
          </p:cNvPr>
          <p:cNvSpPr/>
          <p:nvPr/>
        </p:nvSpPr>
        <p:spPr>
          <a:xfrm>
            <a:off x="9590199" y="185643"/>
            <a:ext cx="2301765" cy="402226"/>
          </a:xfrm>
          <a:prstGeom prst="rect">
            <a:avLst/>
          </a:prstGeom>
        </p:spPr>
        <p:txBody>
          <a:bodyPr wrap="square">
            <a:spAutoFit/>
          </a:bodyPr>
          <a:lstStyle/>
          <a:p>
            <a:pPr algn="r">
              <a:lnSpc>
                <a:spcPts val="1240"/>
              </a:lnSpc>
            </a:pPr>
            <a:r>
              <a:rPr lang="da-DK" sz="1200" b="1" dirty="0">
                <a:solidFill>
                  <a:srgbClr val="1E4B59"/>
                </a:solidFill>
              </a:rPr>
              <a:t>RELEVANT BRUG</a:t>
            </a:r>
            <a:endParaRPr lang="da-DK" sz="1200" dirty="0">
              <a:solidFill>
                <a:srgbClr val="1E4B59"/>
              </a:solidFill>
              <a:effectLst/>
            </a:endParaRPr>
          </a:p>
          <a:p>
            <a:pPr algn="r">
              <a:lnSpc>
                <a:spcPts val="1240"/>
              </a:lnSpc>
            </a:pPr>
            <a:r>
              <a:rPr lang="da-DK" sz="1200" dirty="0">
                <a:solidFill>
                  <a:srgbClr val="1E4B59"/>
                </a:solidFill>
              </a:rPr>
              <a:t>AF</a:t>
            </a:r>
            <a:r>
              <a:rPr lang="da-DK" sz="1200" dirty="0">
                <a:solidFill>
                  <a:srgbClr val="1E4B59"/>
                </a:solidFill>
                <a:effectLst/>
              </a:rPr>
              <a:t>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590199" y="6468091"/>
            <a:ext cx="2301765" cy="248401"/>
          </a:xfrm>
          <a:prstGeom prst="rect">
            <a:avLst/>
          </a:prstGeom>
        </p:spPr>
        <p:txBody>
          <a:bodyPr wrap="square">
            <a:spAutoFit/>
          </a:bodyPr>
          <a:lstStyle/>
          <a:p>
            <a:pPr algn="r">
              <a:lnSpc>
                <a:spcPts val="1240"/>
              </a:lnSpc>
            </a:pPr>
            <a:r>
              <a:rPr lang="da-DK" sz="1200" b="1" dirty="0">
                <a:solidFill>
                  <a:srgbClr val="1E4B59"/>
                </a:solidFill>
              </a:rPr>
              <a:t>SIDE 4</a:t>
            </a:r>
            <a:r>
              <a:rPr lang="da-DK" sz="1200" dirty="0">
                <a:solidFill>
                  <a:srgbClr val="1E4B59"/>
                </a:solidFill>
              </a:rPr>
              <a:t>/5</a:t>
            </a:r>
            <a:endParaRPr lang="da-DK" sz="1200" dirty="0">
              <a:solidFill>
                <a:srgbClr val="1E4B59"/>
              </a:solidFill>
              <a:effectLst/>
            </a:endParaRPr>
          </a:p>
        </p:txBody>
      </p:sp>
      <p:sp>
        <p:nvSpPr>
          <p:cNvPr id="3" name="Pladsholder til tekst 2">
            <a:extLst>
              <a:ext uri="{FF2B5EF4-FFF2-40B4-BE49-F238E27FC236}">
                <a16:creationId xmlns:a16="http://schemas.microsoft.com/office/drawing/2014/main" id="{44117805-7933-0844-B90E-4E0811950203}"/>
              </a:ext>
            </a:extLst>
          </p:cNvPr>
          <p:cNvSpPr>
            <a:spLocks noGrp="1"/>
          </p:cNvSpPr>
          <p:nvPr>
            <p:ph type="body" sz="half" idx="2"/>
          </p:nvPr>
        </p:nvSpPr>
        <p:spPr>
          <a:xfrm>
            <a:off x="887233" y="1397831"/>
            <a:ext cx="2922743" cy="4313421"/>
          </a:xfrm>
        </p:spPr>
        <p:txBody>
          <a:bodyPr>
            <a:normAutofit/>
          </a:bodyPr>
          <a:lstStyle/>
          <a:p>
            <a:r>
              <a:rPr lang="da-DK" sz="2000" b="1" dirty="0">
                <a:solidFill>
                  <a:schemeClr val="bg1"/>
                </a:solidFill>
                <a:latin typeface="+mj-lt"/>
              </a:rPr>
              <a:t>ET TRYGT SOCIALT ARBEJDSMILJØ</a:t>
            </a:r>
            <a:endParaRPr lang="da-DK" sz="2000" dirty="0">
              <a:solidFill>
                <a:schemeClr val="bg1"/>
              </a:solidFill>
              <a:latin typeface="+mj-lt"/>
            </a:endParaRPr>
          </a:p>
          <a:p>
            <a:pPr marL="285750" indent="-285750">
              <a:buFont typeface="Arial" panose="020B0604020202020204" pitchFamily="34" charset="0"/>
              <a:buChar char="•"/>
            </a:pPr>
            <a:r>
              <a:rPr lang="da-DK" dirty="0">
                <a:solidFill>
                  <a:schemeClr val="bg1"/>
                </a:solidFill>
              </a:rPr>
              <a:t>Konflikter og uenigheder mellem enkeltpersoner eller grupper bliver løst.</a:t>
            </a:r>
          </a:p>
          <a:p>
            <a:pPr marL="285750" indent="-285750">
              <a:buFont typeface="Arial" panose="020B0604020202020204" pitchFamily="34" charset="0"/>
              <a:buChar char="•"/>
            </a:pPr>
            <a:r>
              <a:rPr lang="da-DK" dirty="0">
                <a:solidFill>
                  <a:schemeClr val="bg1"/>
                </a:solidFill>
              </a:rPr>
              <a:t>Ingen oplever sig ydmyget eller straffet, hvis han/hun taler om egne eller andres fejl, deler tvivl, stiller spørgsmål, foreslår nye ideer eller drøfter </a:t>
            </a:r>
            <a:br>
              <a:rPr lang="da-DK" dirty="0">
                <a:solidFill>
                  <a:schemeClr val="bg1"/>
                </a:solidFill>
              </a:rPr>
            </a:br>
            <a:r>
              <a:rPr lang="da-DK" dirty="0">
                <a:solidFill>
                  <a:schemeClr val="bg1"/>
                </a:solidFill>
              </a:rPr>
              <a:t>arbejdsmæssige uenigheder.</a:t>
            </a:r>
          </a:p>
          <a:p>
            <a:pPr marL="285750" indent="-285750">
              <a:buFont typeface="Arial" panose="020B0604020202020204" pitchFamily="34" charset="0"/>
              <a:buChar char="•"/>
            </a:pPr>
            <a:r>
              <a:rPr lang="da-DK" dirty="0">
                <a:solidFill>
                  <a:schemeClr val="bg1"/>
                </a:solidFill>
              </a:rPr>
              <a:t>Ironi og drillerier forekommer, men, det opleves legitimt at påtale dem, hvis de opleves grænseoverskridende.</a:t>
            </a:r>
          </a:p>
        </p:txBody>
      </p:sp>
      <p:sp>
        <p:nvSpPr>
          <p:cNvPr id="10" name="Pladsholder til tekst 2">
            <a:extLst>
              <a:ext uri="{FF2B5EF4-FFF2-40B4-BE49-F238E27FC236}">
                <a16:creationId xmlns:a16="http://schemas.microsoft.com/office/drawing/2014/main" id="{BA68A773-BF97-AB40-A9D3-5A6A3F5D817B}"/>
              </a:ext>
            </a:extLst>
          </p:cNvPr>
          <p:cNvSpPr txBox="1">
            <a:spLocks/>
          </p:cNvSpPr>
          <p:nvPr/>
        </p:nvSpPr>
        <p:spPr>
          <a:xfrm>
            <a:off x="4642270" y="1397832"/>
            <a:ext cx="2922743" cy="4178508"/>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a-DK" sz="2000" b="1" dirty="0">
                <a:solidFill>
                  <a:schemeClr val="bg1"/>
                </a:solidFill>
                <a:latin typeface="+mj-lt"/>
              </a:rPr>
              <a:t>ET SOCIALT ARBEJDSMILJØ UNDER PRES</a:t>
            </a:r>
            <a:endParaRPr lang="da-DK" sz="2000" dirty="0">
              <a:solidFill>
                <a:schemeClr val="bg1"/>
              </a:solidFill>
              <a:latin typeface="+mj-lt"/>
            </a:endParaRPr>
          </a:p>
          <a:p>
            <a:pPr marL="285750" indent="-285750">
              <a:buFont typeface="Arial" panose="020B0604020202020204" pitchFamily="34" charset="0"/>
              <a:buChar char="•"/>
            </a:pPr>
            <a:r>
              <a:rPr lang="da-DK" dirty="0">
                <a:solidFill>
                  <a:schemeClr val="bg1"/>
                </a:solidFill>
              </a:rPr>
              <a:t>Der er uløste konflikter, der evt. har ført til alliancer blandt de ansatte. Der tales mere om hinanden end til hinanden.</a:t>
            </a:r>
          </a:p>
          <a:p>
            <a:pPr marL="285750" indent="-285750">
              <a:buFont typeface="Arial" panose="020B0604020202020204" pitchFamily="34" charset="0"/>
              <a:buChar char="•"/>
            </a:pPr>
            <a:r>
              <a:rPr lang="da-DK" dirty="0">
                <a:solidFill>
                  <a:schemeClr val="bg1"/>
                </a:solidFill>
              </a:rPr>
              <a:t>Omgangsformen er præget latterliggørelse , nedgørende drillerier, aggressioner eller anden grænseoverskridende adfærd.</a:t>
            </a:r>
          </a:p>
          <a:p>
            <a:pPr marL="285750" indent="-285750">
              <a:buFont typeface="Arial" panose="020B0604020202020204" pitchFamily="34" charset="0"/>
              <a:buChar char="•"/>
            </a:pPr>
            <a:r>
              <a:rPr lang="da-DK" dirty="0">
                <a:solidFill>
                  <a:schemeClr val="bg1"/>
                </a:solidFill>
              </a:rPr>
              <a:t>Det opleves utrygt at sige fra, fordi den enkelte risikerer at blive anset for svag eller sensitiv.</a:t>
            </a:r>
          </a:p>
        </p:txBody>
      </p:sp>
      <p:sp>
        <p:nvSpPr>
          <p:cNvPr id="12" name="Pladsholder til tekst 2">
            <a:extLst>
              <a:ext uri="{FF2B5EF4-FFF2-40B4-BE49-F238E27FC236}">
                <a16:creationId xmlns:a16="http://schemas.microsoft.com/office/drawing/2014/main" id="{8D0A36DC-758A-2C48-AE58-8135CB868C1B}"/>
              </a:ext>
            </a:extLst>
          </p:cNvPr>
          <p:cNvSpPr txBox="1">
            <a:spLocks/>
          </p:cNvSpPr>
          <p:nvPr/>
        </p:nvSpPr>
        <p:spPr>
          <a:xfrm>
            <a:off x="8397306" y="1397830"/>
            <a:ext cx="2922743" cy="468051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a-DK" sz="2000" b="1" dirty="0">
                <a:solidFill>
                  <a:schemeClr val="bg1"/>
                </a:solidFill>
                <a:latin typeface="+mj-lt"/>
              </a:rPr>
              <a:t>ET UTRYGT SOCIALT ARBEJDSMILJØ</a:t>
            </a:r>
            <a:endParaRPr lang="da-DK" sz="2000" dirty="0">
              <a:solidFill>
                <a:schemeClr val="bg1"/>
              </a:solidFill>
              <a:latin typeface="+mj-lt"/>
            </a:endParaRPr>
          </a:p>
          <a:p>
            <a:pPr marL="285750" indent="-285750">
              <a:buFont typeface="Arial" panose="020B0604020202020204" pitchFamily="34" charset="0"/>
              <a:buChar char="•"/>
            </a:pPr>
            <a:r>
              <a:rPr lang="da-DK" dirty="0">
                <a:solidFill>
                  <a:schemeClr val="bg1"/>
                </a:solidFill>
              </a:rPr>
              <a:t>Én eller flere bliver systematisk udsat for grænseoverskridende adfærd fx i form af at blive bagtalt , isoleret, fravalgt, udelukket fra aktiviteter eller </a:t>
            </a:r>
            <a:br>
              <a:rPr lang="da-DK" dirty="0">
                <a:solidFill>
                  <a:schemeClr val="bg1"/>
                </a:solidFill>
              </a:rPr>
            </a:br>
            <a:r>
              <a:rPr lang="da-DK" dirty="0">
                <a:solidFill>
                  <a:schemeClr val="bg1"/>
                </a:solidFill>
              </a:rPr>
              <a:t>tilbageholdt relevante informationer.</a:t>
            </a:r>
          </a:p>
          <a:p>
            <a:pPr marL="285750" indent="-285750">
              <a:buFont typeface="Arial" panose="020B0604020202020204" pitchFamily="34" charset="0"/>
              <a:buChar char="•"/>
            </a:pPr>
            <a:r>
              <a:rPr lang="da-DK" dirty="0">
                <a:solidFill>
                  <a:schemeClr val="bg1"/>
                </a:solidFill>
              </a:rPr>
              <a:t>Det opleves som umuligt at sige fra, fordi den enkelte risikerer at blive ekskluderet fra fællesskabet.</a:t>
            </a:r>
          </a:p>
          <a:p>
            <a:pPr marL="285750" indent="-285750">
              <a:buFont typeface="Arial" panose="020B0604020202020204" pitchFamily="34" charset="0"/>
              <a:buChar char="•"/>
            </a:pPr>
            <a:r>
              <a:rPr lang="da-DK" dirty="0">
                <a:solidFill>
                  <a:schemeClr val="bg1"/>
                </a:solidFill>
              </a:rPr>
              <a:t>Der er snakkes i krogene og uenighed håndteres ved tavshed.</a:t>
            </a:r>
          </a:p>
        </p:txBody>
      </p:sp>
    </p:spTree>
    <p:extLst>
      <p:ext uri="{BB962C8B-B14F-4D97-AF65-F5344CB8AC3E}">
        <p14:creationId xmlns:p14="http://schemas.microsoft.com/office/powerpoint/2010/main" val="22412299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a:extLst>
              <a:ext uri="{FF2B5EF4-FFF2-40B4-BE49-F238E27FC236}">
                <a16:creationId xmlns:a16="http://schemas.microsoft.com/office/drawing/2014/main" id="{EA5755A9-9ACB-2D4F-9742-214FDC9AFA35}"/>
              </a:ext>
            </a:extLst>
          </p:cNvPr>
          <p:cNvSpPr>
            <a:spLocks noGrp="1"/>
          </p:cNvSpPr>
          <p:nvPr>
            <p:ph type="title"/>
          </p:nvPr>
        </p:nvSpPr>
        <p:spPr>
          <a:xfrm>
            <a:off x="874713" y="728663"/>
            <a:ext cx="5256213" cy="437985"/>
          </a:xfrm>
        </p:spPr>
        <p:txBody>
          <a:bodyPr anchor="t" anchorCtr="0">
            <a:normAutofit/>
          </a:bodyPr>
          <a:lstStyle/>
          <a:p>
            <a:r>
              <a:rPr lang="da-DK" sz="2000" b="1" dirty="0">
                <a:solidFill>
                  <a:srgbClr val="004959"/>
                </a:solidFill>
              </a:rPr>
              <a:t>RELEVANT BRUG AF DIALOGSPILLET</a:t>
            </a:r>
            <a:endParaRPr lang="en-GB" sz="2000" dirty="0">
              <a:solidFill>
                <a:srgbClr val="004959"/>
              </a:solidFill>
            </a:endParaRPr>
          </a:p>
        </p:txBody>
      </p:sp>
      <p:sp>
        <p:nvSpPr>
          <p:cNvPr id="16" name="Rektangel 15">
            <a:extLst>
              <a:ext uri="{FF2B5EF4-FFF2-40B4-BE49-F238E27FC236}">
                <a16:creationId xmlns:a16="http://schemas.microsoft.com/office/drawing/2014/main" id="{FBDACA60-3552-2B4F-B310-B973CF233E40}"/>
              </a:ext>
            </a:extLst>
          </p:cNvPr>
          <p:cNvSpPr/>
          <p:nvPr/>
        </p:nvSpPr>
        <p:spPr>
          <a:xfrm>
            <a:off x="9590199" y="185643"/>
            <a:ext cx="2301765" cy="402226"/>
          </a:xfrm>
          <a:prstGeom prst="rect">
            <a:avLst/>
          </a:prstGeom>
        </p:spPr>
        <p:txBody>
          <a:bodyPr wrap="square">
            <a:spAutoFit/>
          </a:bodyPr>
          <a:lstStyle/>
          <a:p>
            <a:pPr algn="r">
              <a:lnSpc>
                <a:spcPts val="1240"/>
              </a:lnSpc>
            </a:pPr>
            <a:r>
              <a:rPr lang="da-DK" sz="1200" b="1" dirty="0">
                <a:solidFill>
                  <a:srgbClr val="1E4B59"/>
                </a:solidFill>
              </a:rPr>
              <a:t>RELEVANT BRUG</a:t>
            </a:r>
            <a:endParaRPr lang="da-DK" sz="1200" dirty="0">
              <a:solidFill>
                <a:srgbClr val="1E4B59"/>
              </a:solidFill>
              <a:effectLst/>
            </a:endParaRPr>
          </a:p>
          <a:p>
            <a:pPr algn="r">
              <a:lnSpc>
                <a:spcPts val="1240"/>
              </a:lnSpc>
            </a:pPr>
            <a:r>
              <a:rPr lang="da-DK" sz="1200" dirty="0">
                <a:solidFill>
                  <a:srgbClr val="1E4B59"/>
                </a:solidFill>
              </a:rPr>
              <a:t>AF</a:t>
            </a:r>
            <a:r>
              <a:rPr lang="da-DK" sz="1200" dirty="0">
                <a:solidFill>
                  <a:srgbClr val="1E4B59"/>
                </a:solidFill>
                <a:effectLst/>
              </a:rPr>
              <a:t> DIALOGSPIL</a:t>
            </a:r>
          </a:p>
        </p:txBody>
      </p:sp>
      <p:sp>
        <p:nvSpPr>
          <p:cNvPr id="19" name="Rektangel 18">
            <a:extLst>
              <a:ext uri="{FF2B5EF4-FFF2-40B4-BE49-F238E27FC236}">
                <a16:creationId xmlns:a16="http://schemas.microsoft.com/office/drawing/2014/main" id="{D99647AD-1602-DD43-B45F-507EA77B391C}"/>
              </a:ext>
            </a:extLst>
          </p:cNvPr>
          <p:cNvSpPr/>
          <p:nvPr/>
        </p:nvSpPr>
        <p:spPr>
          <a:xfrm>
            <a:off x="9590199" y="6468091"/>
            <a:ext cx="2301765" cy="248401"/>
          </a:xfrm>
          <a:prstGeom prst="rect">
            <a:avLst/>
          </a:prstGeom>
        </p:spPr>
        <p:txBody>
          <a:bodyPr wrap="square">
            <a:spAutoFit/>
          </a:bodyPr>
          <a:lstStyle/>
          <a:p>
            <a:pPr algn="r">
              <a:lnSpc>
                <a:spcPts val="1240"/>
              </a:lnSpc>
            </a:pPr>
            <a:r>
              <a:rPr lang="da-DK" sz="1200" b="1" dirty="0">
                <a:solidFill>
                  <a:srgbClr val="1E4B59"/>
                </a:solidFill>
              </a:rPr>
              <a:t>SIDE 5</a:t>
            </a:r>
            <a:r>
              <a:rPr lang="da-DK" sz="1200" dirty="0">
                <a:solidFill>
                  <a:srgbClr val="1E4B59"/>
                </a:solidFill>
              </a:rPr>
              <a:t>/5</a:t>
            </a:r>
            <a:endParaRPr lang="da-DK" sz="1200" dirty="0">
              <a:solidFill>
                <a:srgbClr val="1E4B59"/>
              </a:solidFill>
              <a:effectLst/>
            </a:endParaRPr>
          </a:p>
        </p:txBody>
      </p:sp>
      <p:sp>
        <p:nvSpPr>
          <p:cNvPr id="6" name="Pladsholder til tekst 10">
            <a:extLst>
              <a:ext uri="{FF2B5EF4-FFF2-40B4-BE49-F238E27FC236}">
                <a16:creationId xmlns:a16="http://schemas.microsoft.com/office/drawing/2014/main" id="{FB593498-F068-0446-9253-F0F3FAC839CC}"/>
              </a:ext>
            </a:extLst>
          </p:cNvPr>
          <p:cNvSpPr txBox="1">
            <a:spLocks/>
          </p:cNvSpPr>
          <p:nvPr/>
        </p:nvSpPr>
        <p:spPr>
          <a:xfrm>
            <a:off x="874714" y="1253373"/>
            <a:ext cx="4933949" cy="2246666"/>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r>
              <a:rPr lang="da-DK" sz="1500" dirty="0"/>
              <a:t>Baggrunden for anbefalingen er, at tidligere evaluering af samme type dialogspil har vist, at arbejdsfællesskaber som placerer sig selv i det røde arbejdsmiljø i modellen på forrige side, ikke drager væsentlig nytte af dialogspillet. Oplevelsen af utryghed og usikkerhed i arbejdsfællesskabet er så stor, at de ansatte ikke har lyst til at tage den dialog som spillet understøtter. Oplevelsen af, at risikoen for udstødelse eller repressalier er så stor, hvis de vælger at sige deres mening, at de ansatte i stedet vælger at tie.</a:t>
            </a:r>
          </a:p>
          <a:p>
            <a:endParaRPr lang="en-GB" dirty="0"/>
          </a:p>
        </p:txBody>
      </p:sp>
    </p:spTree>
    <p:extLst>
      <p:ext uri="{BB962C8B-B14F-4D97-AF65-F5344CB8AC3E}">
        <p14:creationId xmlns:p14="http://schemas.microsoft.com/office/powerpoint/2010/main" val="2822798653"/>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478</TotalTime>
  <Words>924</Words>
  <Application>Microsoft Macintosh PowerPoint</Application>
  <PresentationFormat>Widescreen</PresentationFormat>
  <Paragraphs>46</Paragraphs>
  <Slides>6</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6</vt:i4>
      </vt:variant>
    </vt:vector>
  </HeadingPairs>
  <TitlesOfParts>
    <vt:vector size="10" baseType="lpstr">
      <vt:lpstr>Arial</vt:lpstr>
      <vt:lpstr>Calibri</vt:lpstr>
      <vt:lpstr>Calibri Light</vt:lpstr>
      <vt:lpstr>Office-tema</vt:lpstr>
      <vt:lpstr>PowerPoint-præsentation</vt:lpstr>
      <vt:lpstr>BAGGRUND</vt:lpstr>
      <vt:lpstr>DIALOGSPIL HAR TIL FORMÅL AT; </vt:lpstr>
      <vt:lpstr>RELEVANT BRUG AF DIALOGSPILLET</vt:lpstr>
      <vt:lpstr>PowerPoint-præsentation</vt:lpstr>
      <vt:lpstr>RELEVANT BRUG AF DIALOGSPILLET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Ane Bang</dc:creator>
  <cp:lastModifiedBy>Ane Bang</cp:lastModifiedBy>
  <cp:revision>28</cp:revision>
  <dcterms:created xsi:type="dcterms:W3CDTF">2020-04-03T08:00:28Z</dcterms:created>
  <dcterms:modified xsi:type="dcterms:W3CDTF">2020-04-07T09:31:05Z</dcterms:modified>
</cp:coreProperties>
</file>