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89" r:id="rId6"/>
    <p:sldId id="264" r:id="rId7"/>
    <p:sldId id="268" r:id="rId8"/>
    <p:sldId id="272" r:id="rId9"/>
    <p:sldId id="273" r:id="rId10"/>
    <p:sldId id="276" r:id="rId11"/>
    <p:sldId id="290" r:id="rId12"/>
  </p:sldIdLst>
  <p:sldSz cx="12192000" cy="6858000"/>
  <p:notesSz cx="6797675" cy="9926638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649"/>
    <a:srgbClr val="221F1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42" y="62"/>
      </p:cViewPr>
      <p:guideLst>
        <p:guide orient="horz" pos="123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B760B-E697-48D2-B037-805B2A033C67}" type="datetimeFigureOut">
              <a:rPr lang="da-DK" smtClean="0"/>
              <a:pPr/>
              <a:t>25-08-2020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BC359-F9AA-4315-8513-454EA3809AF5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012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84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285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27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0751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26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930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8401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C359-F9AA-4315-8513-454EA3809AF5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365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.xml"/><Relationship Id="rId7" Type="http://schemas.openxmlformats.org/officeDocument/2006/relationships/image" Target="../media/image3.jpe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3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image" Target="../media/image3.jpe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ags" Target="../tags/tag13.xml"/><Relationship Id="rId7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4D9A3B07-D2BB-486F-B064-85F393FE06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47071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2A31EC54-D3FE-4DB1-962D-AB07A97D640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2" name="Google Shape;56;p13">
            <a:extLst>
              <a:ext uri="{FF2B5EF4-FFF2-40B4-BE49-F238E27FC236}">
                <a16:creationId xmlns:a16="http://schemas.microsoft.com/office/drawing/2014/main" id="{A1E79DE4-3B09-4C1F-89D1-A35A6756D218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 t="7829" b="7829"/>
          <a:stretch/>
        </p:blipFill>
        <p:spPr>
          <a:xfrm>
            <a:off x="-1" y="0"/>
            <a:ext cx="12199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AE0A631-B87C-46E9-98A9-9B22453FA3D7}"/>
              </a:ext>
            </a:extLst>
          </p:cNvPr>
          <p:cNvSpPr/>
          <p:nvPr userDrawn="1"/>
        </p:nvSpPr>
        <p:spPr>
          <a:xfrm>
            <a:off x="0" y="-2"/>
            <a:ext cx="12199900" cy="6858002"/>
          </a:xfrm>
          <a:prstGeom prst="rect">
            <a:avLst/>
          </a:prstGeom>
          <a:solidFill>
            <a:srgbClr val="221F1F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80BDFBF8-6989-48EF-BD22-BBBE23A9B437}"/>
              </a:ext>
            </a:extLst>
          </p:cNvPr>
          <p:cNvSpPr/>
          <p:nvPr userDrawn="1"/>
        </p:nvSpPr>
        <p:spPr>
          <a:xfrm rot="10800000">
            <a:off x="541299" y="0"/>
            <a:ext cx="3764000" cy="631415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6B64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247957-9489-4D6C-AB96-6DAC812EBD5B}"/>
              </a:ext>
            </a:extLst>
          </p:cNvPr>
          <p:cNvGrpSpPr/>
          <p:nvPr userDrawn="1"/>
        </p:nvGrpSpPr>
        <p:grpSpPr>
          <a:xfrm>
            <a:off x="905968" y="3157076"/>
            <a:ext cx="3026764" cy="3067889"/>
            <a:chOff x="4582618" y="2249354"/>
            <a:chExt cx="3026764" cy="306788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AE4713-8FCF-4439-992A-9CD8B38B0B55}"/>
                </a:ext>
              </a:extLst>
            </p:cNvPr>
            <p:cNvSpPr/>
            <p:nvPr userDrawn="1"/>
          </p:nvSpPr>
          <p:spPr>
            <a:xfrm>
              <a:off x="4802188" y="2503488"/>
              <a:ext cx="2587624" cy="25876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C40821F-D9C2-41CD-A417-87F750E7B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82618" y="2249354"/>
              <a:ext cx="3026764" cy="306788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6FAC02-753D-4579-8689-4B6584F08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55" y="771387"/>
            <a:ext cx="3478790" cy="952760"/>
          </a:xfrm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542CD-5B7F-47F0-811E-92FDAFCFE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955" y="2000906"/>
            <a:ext cx="3478790" cy="313932"/>
          </a:xfrm>
        </p:spPr>
        <p:txBody>
          <a:bodyPr wrap="square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856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4D9A3B07-D2BB-486F-B064-85F393FE06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76266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2A31EC54-D3FE-4DB1-962D-AB07A97D640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190F180-8009-45E2-9A0E-C1B9A32925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bright="-6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6FAC02-753D-4579-8689-4B6584F08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4550" y="4716367"/>
            <a:ext cx="5997953" cy="952760"/>
          </a:xfrm>
        </p:spPr>
        <p:txBody>
          <a:bodyPr anchor="b"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542CD-5B7F-47F0-811E-92FDAFCFE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4550" y="5797231"/>
            <a:ext cx="5997953" cy="313932"/>
          </a:xfrm>
        </p:spPr>
        <p:txBody>
          <a:bodyPr wrap="square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247957-9489-4D6C-AB96-6DAC812EBD5B}"/>
              </a:ext>
            </a:extLst>
          </p:cNvPr>
          <p:cNvGrpSpPr/>
          <p:nvPr userDrawn="1"/>
        </p:nvGrpSpPr>
        <p:grpSpPr>
          <a:xfrm>
            <a:off x="8845781" y="302888"/>
            <a:ext cx="3026764" cy="3067889"/>
            <a:chOff x="4582618" y="2249354"/>
            <a:chExt cx="3026764" cy="306788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AE4713-8FCF-4439-992A-9CD8B38B0B55}"/>
                </a:ext>
              </a:extLst>
            </p:cNvPr>
            <p:cNvSpPr/>
            <p:nvPr userDrawn="1"/>
          </p:nvSpPr>
          <p:spPr>
            <a:xfrm>
              <a:off x="4802188" y="2503488"/>
              <a:ext cx="2587624" cy="25876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C40821F-D9C2-41CD-A417-87F750E7B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2618" y="2249354"/>
              <a:ext cx="3026764" cy="3067889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228CD5D-F73F-4FE2-AF87-7CA4C730021A}"/>
              </a:ext>
            </a:extLst>
          </p:cNvPr>
          <p:cNvPicPr preferRelativeResize="0"/>
          <p:nvPr userDrawn="1"/>
        </p:nvPicPr>
        <p:blipFill rotWithShape="1">
          <a:blip r:embed="rId11"/>
          <a:srcRect l="3989" r="20244"/>
          <a:stretch/>
        </p:blipFill>
        <p:spPr>
          <a:xfrm>
            <a:off x="0" y="0"/>
            <a:ext cx="7795940" cy="6858000"/>
          </a:xfrm>
          <a:custGeom>
            <a:avLst/>
            <a:gdLst>
              <a:gd name="connsiteX0" fmla="*/ 0 w 7795940"/>
              <a:gd name="connsiteY0" fmla="*/ 4355770 h 6858000"/>
              <a:gd name="connsiteX1" fmla="*/ 87970 w 7795940"/>
              <a:gd name="connsiteY1" fmla="*/ 4426998 h 6858000"/>
              <a:gd name="connsiteX2" fmla="*/ 2369153 w 7795940"/>
              <a:gd name="connsiteY2" fmla="*/ 6688566 h 6858000"/>
              <a:gd name="connsiteX3" fmla="*/ 2447643 w 7795940"/>
              <a:gd name="connsiteY3" fmla="*/ 6783814 h 6858000"/>
              <a:gd name="connsiteX4" fmla="*/ 2487093 w 7795940"/>
              <a:gd name="connsiteY4" fmla="*/ 6858000 h 6858000"/>
              <a:gd name="connsiteX5" fmla="*/ 809153 w 7795940"/>
              <a:gd name="connsiteY5" fmla="*/ 6858000 h 6858000"/>
              <a:gd name="connsiteX6" fmla="*/ 0 w 7795940"/>
              <a:gd name="connsiteY6" fmla="*/ 6055804 h 6858000"/>
              <a:gd name="connsiteX7" fmla="*/ 0 w 7795940"/>
              <a:gd name="connsiteY7" fmla="*/ 2401783 h 6858000"/>
              <a:gd name="connsiteX8" fmla="*/ 2242314 w 7795940"/>
              <a:gd name="connsiteY8" fmla="*/ 4624820 h 6858000"/>
              <a:gd name="connsiteX9" fmla="*/ 2323701 w 7795940"/>
              <a:gd name="connsiteY9" fmla="*/ 5390597 h 6858000"/>
              <a:gd name="connsiteX10" fmla="*/ 2246036 w 7795940"/>
              <a:gd name="connsiteY10" fmla="*/ 5486518 h 6858000"/>
              <a:gd name="connsiteX11" fmla="*/ 2246036 w 7795940"/>
              <a:gd name="connsiteY11" fmla="*/ 5486518 h 6858000"/>
              <a:gd name="connsiteX12" fmla="*/ 2246035 w 7795940"/>
              <a:gd name="connsiteY12" fmla="*/ 5486518 h 6858000"/>
              <a:gd name="connsiteX13" fmla="*/ 2246036 w 7795940"/>
              <a:gd name="connsiteY13" fmla="*/ 5486518 h 6858000"/>
              <a:gd name="connsiteX14" fmla="*/ 2150788 w 7795940"/>
              <a:gd name="connsiteY14" fmla="*/ 5565008 h 6858000"/>
              <a:gd name="connsiteX15" fmla="*/ 1384337 w 7795940"/>
              <a:gd name="connsiteY15" fmla="*/ 5490238 h 6858000"/>
              <a:gd name="connsiteX16" fmla="*/ 0 w 7795940"/>
              <a:gd name="connsiteY16" fmla="*/ 4117804 h 6858000"/>
              <a:gd name="connsiteX17" fmla="*/ 0 w 7795940"/>
              <a:gd name="connsiteY17" fmla="*/ 463783 h 6858000"/>
              <a:gd name="connsiteX18" fmla="*/ 5119435 w 7795940"/>
              <a:gd name="connsiteY18" fmla="*/ 5539201 h 6858000"/>
              <a:gd name="connsiteX19" fmla="*/ 5123156 w 7795940"/>
              <a:gd name="connsiteY19" fmla="*/ 6400900 h 6858000"/>
              <a:gd name="connsiteX20" fmla="*/ 5123156 w 7795940"/>
              <a:gd name="connsiteY20" fmla="*/ 6400899 h 6858000"/>
              <a:gd name="connsiteX21" fmla="*/ 4261458 w 7795940"/>
              <a:gd name="connsiteY21" fmla="*/ 6404620 h 6858000"/>
              <a:gd name="connsiteX22" fmla="*/ 0 w 7795940"/>
              <a:gd name="connsiteY22" fmla="*/ 2179804 h 6858000"/>
              <a:gd name="connsiteX23" fmla="*/ 3665715 w 7795940"/>
              <a:gd name="connsiteY23" fmla="*/ 0 h 6858000"/>
              <a:gd name="connsiteX24" fmla="*/ 5396619 w 7795940"/>
              <a:gd name="connsiteY24" fmla="*/ 0 h 6858000"/>
              <a:gd name="connsiteX25" fmla="*/ 7615610 w 7795940"/>
              <a:gd name="connsiteY25" fmla="*/ 2199914 h 6858000"/>
              <a:gd name="connsiteX26" fmla="*/ 7619330 w 7795940"/>
              <a:gd name="connsiteY26" fmla="*/ 3061612 h 6858000"/>
              <a:gd name="connsiteX27" fmla="*/ 7619330 w 7795940"/>
              <a:gd name="connsiteY27" fmla="*/ 3061611 h 6858000"/>
              <a:gd name="connsiteX28" fmla="*/ 6757632 w 7795940"/>
              <a:gd name="connsiteY28" fmla="*/ 3065331 h 6858000"/>
              <a:gd name="connsiteX29" fmla="*/ 1710907 w 7795940"/>
              <a:gd name="connsiteY29" fmla="*/ 0 h 6858000"/>
              <a:gd name="connsiteX30" fmla="*/ 3441812 w 7795940"/>
              <a:gd name="connsiteY30" fmla="*/ 0 h 6858000"/>
              <a:gd name="connsiteX31" fmla="*/ 5736438 w 7795940"/>
              <a:gd name="connsiteY31" fmla="*/ 2274898 h 6858000"/>
              <a:gd name="connsiteX32" fmla="*/ 5740159 w 7795940"/>
              <a:gd name="connsiteY32" fmla="*/ 3136597 h 6858000"/>
              <a:gd name="connsiteX33" fmla="*/ 5740159 w 7795940"/>
              <a:gd name="connsiteY33" fmla="*/ 3136596 h 6858000"/>
              <a:gd name="connsiteX34" fmla="*/ 4878459 w 7795940"/>
              <a:gd name="connsiteY34" fmla="*/ 3140317 h 6858000"/>
              <a:gd name="connsiteX35" fmla="*/ 0 w 7795940"/>
              <a:gd name="connsiteY35" fmla="*/ 0 h 6858000"/>
              <a:gd name="connsiteX36" fmla="*/ 1487003 w 7795940"/>
              <a:gd name="connsiteY36" fmla="*/ 0 h 6858000"/>
              <a:gd name="connsiteX37" fmla="*/ 5025048 w 7795940"/>
              <a:gd name="connsiteY37" fmla="*/ 3507625 h 6858000"/>
              <a:gd name="connsiteX38" fmla="*/ 5028769 w 7795940"/>
              <a:gd name="connsiteY38" fmla="*/ 4369324 h 6858000"/>
              <a:gd name="connsiteX39" fmla="*/ 5028769 w 7795940"/>
              <a:gd name="connsiteY39" fmla="*/ 4369323 h 6858000"/>
              <a:gd name="connsiteX40" fmla="*/ 4167069 w 7795940"/>
              <a:gd name="connsiteY40" fmla="*/ 4373044 h 6858000"/>
              <a:gd name="connsiteX41" fmla="*/ 1365 w 7795940"/>
              <a:gd name="connsiteY41" fmla="*/ 243157 h 6858000"/>
              <a:gd name="connsiteX42" fmla="*/ 0 w 7795940"/>
              <a:gd name="connsiteY42" fmla="*/ 2415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795940" h="6858000">
                <a:moveTo>
                  <a:pt x="0" y="4355770"/>
                </a:moveTo>
                <a:lnTo>
                  <a:pt x="87970" y="4426998"/>
                </a:lnTo>
                <a:cubicBezTo>
                  <a:pt x="848365" y="5180854"/>
                  <a:pt x="1608758" y="5934710"/>
                  <a:pt x="2369153" y="6688566"/>
                </a:cubicBezTo>
                <a:cubicBezTo>
                  <a:pt x="2399025" y="6718182"/>
                  <a:pt x="2425189" y="6750124"/>
                  <a:pt x="2447643" y="6783814"/>
                </a:cubicBezTo>
                <a:lnTo>
                  <a:pt x="2487093" y="6858000"/>
                </a:lnTo>
                <a:lnTo>
                  <a:pt x="809153" y="6858000"/>
                </a:lnTo>
                <a:lnTo>
                  <a:pt x="0" y="6055804"/>
                </a:lnTo>
                <a:close/>
                <a:moveTo>
                  <a:pt x="0" y="2401783"/>
                </a:moveTo>
                <a:lnTo>
                  <a:pt x="2242314" y="4624820"/>
                </a:lnTo>
                <a:cubicBezTo>
                  <a:pt x="2451422" y="4832129"/>
                  <a:pt x="2478836" y="5153416"/>
                  <a:pt x="2323701" y="5390597"/>
                </a:cubicBezTo>
                <a:lnTo>
                  <a:pt x="2246036" y="5486518"/>
                </a:lnTo>
                <a:lnTo>
                  <a:pt x="2246036" y="5486518"/>
                </a:lnTo>
                <a:lnTo>
                  <a:pt x="2246035" y="5486518"/>
                </a:lnTo>
                <a:lnTo>
                  <a:pt x="2246036" y="5486518"/>
                </a:lnTo>
                <a:lnTo>
                  <a:pt x="2150788" y="5565008"/>
                </a:lnTo>
                <a:cubicBezTo>
                  <a:pt x="1914956" y="5722185"/>
                  <a:pt x="1593444" y="5697547"/>
                  <a:pt x="1384337" y="5490238"/>
                </a:cubicBezTo>
                <a:lnTo>
                  <a:pt x="0" y="4117804"/>
                </a:lnTo>
                <a:close/>
                <a:moveTo>
                  <a:pt x="0" y="463783"/>
                </a:moveTo>
                <a:lnTo>
                  <a:pt x="5119435" y="5539201"/>
                </a:lnTo>
                <a:cubicBezTo>
                  <a:pt x="5358416" y="5776126"/>
                  <a:pt x="5360081" y="6161921"/>
                  <a:pt x="5123156" y="6400900"/>
                </a:cubicBezTo>
                <a:lnTo>
                  <a:pt x="5123156" y="6400899"/>
                </a:lnTo>
                <a:cubicBezTo>
                  <a:pt x="4886232" y="6639878"/>
                  <a:pt x="4500437" y="6641544"/>
                  <a:pt x="4261458" y="6404620"/>
                </a:cubicBezTo>
                <a:lnTo>
                  <a:pt x="0" y="2179804"/>
                </a:lnTo>
                <a:close/>
                <a:moveTo>
                  <a:pt x="3665715" y="0"/>
                </a:moveTo>
                <a:lnTo>
                  <a:pt x="5396619" y="0"/>
                </a:lnTo>
                <a:lnTo>
                  <a:pt x="7615610" y="2199914"/>
                </a:lnTo>
                <a:cubicBezTo>
                  <a:pt x="7854590" y="2436838"/>
                  <a:pt x="7856255" y="2822633"/>
                  <a:pt x="7619330" y="3061612"/>
                </a:cubicBezTo>
                <a:lnTo>
                  <a:pt x="7619330" y="3061611"/>
                </a:lnTo>
                <a:cubicBezTo>
                  <a:pt x="7382407" y="3300590"/>
                  <a:pt x="6996612" y="3302256"/>
                  <a:pt x="6757632" y="3065331"/>
                </a:cubicBezTo>
                <a:close/>
                <a:moveTo>
                  <a:pt x="1710907" y="0"/>
                </a:moveTo>
                <a:lnTo>
                  <a:pt x="3441812" y="0"/>
                </a:lnTo>
                <a:lnTo>
                  <a:pt x="5736438" y="2274898"/>
                </a:lnTo>
                <a:cubicBezTo>
                  <a:pt x="5975419" y="2511823"/>
                  <a:pt x="5977084" y="2897618"/>
                  <a:pt x="5740159" y="3136597"/>
                </a:cubicBezTo>
                <a:lnTo>
                  <a:pt x="5740159" y="3136596"/>
                </a:lnTo>
                <a:cubicBezTo>
                  <a:pt x="5503234" y="3375575"/>
                  <a:pt x="5117438" y="3377241"/>
                  <a:pt x="4878459" y="3140317"/>
                </a:cubicBezTo>
                <a:close/>
                <a:moveTo>
                  <a:pt x="0" y="0"/>
                </a:moveTo>
                <a:lnTo>
                  <a:pt x="1487003" y="0"/>
                </a:lnTo>
                <a:lnTo>
                  <a:pt x="5025048" y="3507625"/>
                </a:lnTo>
                <a:cubicBezTo>
                  <a:pt x="5264027" y="3744550"/>
                  <a:pt x="5265694" y="4130345"/>
                  <a:pt x="5028769" y="4369324"/>
                </a:cubicBezTo>
                <a:lnTo>
                  <a:pt x="5028769" y="4369323"/>
                </a:lnTo>
                <a:cubicBezTo>
                  <a:pt x="4791845" y="4608302"/>
                  <a:pt x="4406048" y="4609968"/>
                  <a:pt x="4167069" y="4373044"/>
                </a:cubicBezTo>
                <a:lnTo>
                  <a:pt x="1365" y="243157"/>
                </a:lnTo>
                <a:lnTo>
                  <a:pt x="0" y="2415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653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4D9A3B07-D2BB-486F-B064-85F393FE06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99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2A31EC54-D3FE-4DB1-962D-AB07A97D640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072C9-7634-4EAC-B224-2E54F70607A8}"/>
              </a:ext>
            </a:extLst>
          </p:cNvPr>
          <p:cNvSpPr/>
          <p:nvPr userDrawn="1"/>
        </p:nvSpPr>
        <p:spPr>
          <a:xfrm>
            <a:off x="-1" y="4026155"/>
            <a:ext cx="12192001" cy="28318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49F813B-4DBE-4242-965C-B64235000197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 t="22859" b="17920"/>
          <a:stretch/>
        </p:blipFill>
        <p:spPr>
          <a:xfrm>
            <a:off x="0" y="0"/>
            <a:ext cx="12192000" cy="4812287"/>
          </a:xfrm>
          <a:custGeom>
            <a:avLst/>
            <a:gdLst>
              <a:gd name="connsiteX0" fmla="*/ 0 w 12192000"/>
              <a:gd name="connsiteY0" fmla="*/ 0 h 4812287"/>
              <a:gd name="connsiteX1" fmla="*/ 12192000 w 12192000"/>
              <a:gd name="connsiteY1" fmla="*/ 0 h 4812287"/>
              <a:gd name="connsiteX2" fmla="*/ 12192000 w 12192000"/>
              <a:gd name="connsiteY2" fmla="*/ 849887 h 4812287"/>
              <a:gd name="connsiteX3" fmla="*/ 12192000 w 12192000"/>
              <a:gd name="connsiteY3" fmla="*/ 2100454 h 4812287"/>
              <a:gd name="connsiteX4" fmla="*/ 12192000 w 12192000"/>
              <a:gd name="connsiteY4" fmla="*/ 3351656 h 4812287"/>
              <a:gd name="connsiteX5" fmla="*/ 5259296 w 12192000"/>
              <a:gd name="connsiteY5" fmla="*/ 4812287 h 4812287"/>
              <a:gd name="connsiteX6" fmla="*/ 1780988 w 12192000"/>
              <a:gd name="connsiteY6" fmla="*/ 3853063 h 4812287"/>
              <a:gd name="connsiteX7" fmla="*/ 0 w 12192000"/>
              <a:gd name="connsiteY7" fmla="*/ 4762000 h 4812287"/>
              <a:gd name="connsiteX8" fmla="*/ 0 w 12192000"/>
              <a:gd name="connsiteY8" fmla="*/ 3510798 h 4812287"/>
              <a:gd name="connsiteX9" fmla="*/ 0 w 12192000"/>
              <a:gd name="connsiteY9" fmla="*/ 849887 h 481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812287">
                <a:moveTo>
                  <a:pt x="0" y="0"/>
                </a:moveTo>
                <a:lnTo>
                  <a:pt x="12192000" y="0"/>
                </a:lnTo>
                <a:lnTo>
                  <a:pt x="12192000" y="849887"/>
                </a:lnTo>
                <a:lnTo>
                  <a:pt x="12192000" y="2100454"/>
                </a:lnTo>
                <a:lnTo>
                  <a:pt x="12192000" y="3351656"/>
                </a:lnTo>
                <a:lnTo>
                  <a:pt x="5259296" y="4812287"/>
                </a:lnTo>
                <a:lnTo>
                  <a:pt x="1780988" y="3853063"/>
                </a:lnTo>
                <a:lnTo>
                  <a:pt x="0" y="4762000"/>
                </a:lnTo>
                <a:lnTo>
                  <a:pt x="0" y="3510798"/>
                </a:lnTo>
                <a:lnTo>
                  <a:pt x="0" y="84988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4576E95-E12D-4B1A-AA3C-A6C34AF2A6FD}"/>
              </a:ext>
            </a:extLst>
          </p:cNvPr>
          <p:cNvSpPr/>
          <p:nvPr userDrawn="1"/>
        </p:nvSpPr>
        <p:spPr>
          <a:xfrm>
            <a:off x="5139613" y="2271723"/>
            <a:ext cx="7052387" cy="2698944"/>
          </a:xfrm>
          <a:custGeom>
            <a:avLst/>
            <a:gdLst>
              <a:gd name="connsiteX0" fmla="*/ 5289290 w 5289290"/>
              <a:gd name="connsiteY0" fmla="*/ 0 h 2703707"/>
              <a:gd name="connsiteX1" fmla="*/ 5289290 w 5289290"/>
              <a:gd name="connsiteY1" fmla="*/ 1807320 h 2703707"/>
              <a:gd name="connsiteX2" fmla="*/ 466725 w 5289290"/>
              <a:gd name="connsiteY2" fmla="*/ 2703707 h 2703707"/>
              <a:gd name="connsiteX3" fmla="*/ 0 w 5289290"/>
              <a:gd name="connsiteY3" fmla="*/ 2360807 h 2703707"/>
              <a:gd name="connsiteX0" fmla="*/ 5289290 w 5289290"/>
              <a:gd name="connsiteY0" fmla="*/ 0 h 2694182"/>
              <a:gd name="connsiteX1" fmla="*/ 5289290 w 5289290"/>
              <a:gd name="connsiteY1" fmla="*/ 1807320 h 2694182"/>
              <a:gd name="connsiteX2" fmla="*/ 481013 w 5289290"/>
              <a:gd name="connsiteY2" fmla="*/ 2694182 h 2694182"/>
              <a:gd name="connsiteX3" fmla="*/ 0 w 5289290"/>
              <a:gd name="connsiteY3" fmla="*/ 2360807 h 2694182"/>
              <a:gd name="connsiteX4" fmla="*/ 5289290 w 5289290"/>
              <a:gd name="connsiteY4" fmla="*/ 0 h 2694182"/>
              <a:gd name="connsiteX0" fmla="*/ 5289290 w 5289290"/>
              <a:gd name="connsiteY0" fmla="*/ 0 h 2698944"/>
              <a:gd name="connsiteX1" fmla="*/ 5289290 w 5289290"/>
              <a:gd name="connsiteY1" fmla="*/ 1807320 h 2698944"/>
              <a:gd name="connsiteX2" fmla="*/ 485775 w 5289290"/>
              <a:gd name="connsiteY2" fmla="*/ 2698944 h 2698944"/>
              <a:gd name="connsiteX3" fmla="*/ 0 w 5289290"/>
              <a:gd name="connsiteY3" fmla="*/ 2360807 h 2698944"/>
              <a:gd name="connsiteX4" fmla="*/ 5289290 w 5289290"/>
              <a:gd name="connsiteY4" fmla="*/ 0 h 269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9290" h="2698944">
                <a:moveTo>
                  <a:pt x="5289290" y="0"/>
                </a:moveTo>
                <a:lnTo>
                  <a:pt x="5289290" y="1807320"/>
                </a:lnTo>
                <a:lnTo>
                  <a:pt x="485775" y="2698944"/>
                </a:lnTo>
                <a:lnTo>
                  <a:pt x="0" y="2360807"/>
                </a:lnTo>
                <a:lnTo>
                  <a:pt x="528929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ABC73C-255C-4C02-923A-6D43C62B8EDA}"/>
              </a:ext>
            </a:extLst>
          </p:cNvPr>
          <p:cNvSpPr/>
          <p:nvPr userDrawn="1"/>
        </p:nvSpPr>
        <p:spPr>
          <a:xfrm>
            <a:off x="1812842" y="3623264"/>
            <a:ext cx="3983567" cy="1346200"/>
          </a:xfrm>
          <a:custGeom>
            <a:avLst/>
            <a:gdLst>
              <a:gd name="connsiteX0" fmla="*/ 0 w 2959100"/>
              <a:gd name="connsiteY0" fmla="*/ 596900 h 1346200"/>
              <a:gd name="connsiteX1" fmla="*/ 1028700 w 2959100"/>
              <a:gd name="connsiteY1" fmla="*/ 0 h 1346200"/>
              <a:gd name="connsiteX2" fmla="*/ 2959100 w 2959100"/>
              <a:gd name="connsiteY2" fmla="*/ 1346200 h 1346200"/>
              <a:gd name="connsiteX3" fmla="*/ 0 w 2959100"/>
              <a:gd name="connsiteY3" fmla="*/ 596900 h 1346200"/>
              <a:gd name="connsiteX0" fmla="*/ 0 w 2987675"/>
              <a:gd name="connsiteY0" fmla="*/ 596900 h 1346200"/>
              <a:gd name="connsiteX1" fmla="*/ 1057275 w 2987675"/>
              <a:gd name="connsiteY1" fmla="*/ 0 h 1346200"/>
              <a:gd name="connsiteX2" fmla="*/ 2987675 w 2987675"/>
              <a:gd name="connsiteY2" fmla="*/ 1346200 h 1346200"/>
              <a:gd name="connsiteX3" fmla="*/ 0 w 2987675"/>
              <a:gd name="connsiteY3" fmla="*/ 5969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7675" h="1346200">
                <a:moveTo>
                  <a:pt x="0" y="596900"/>
                </a:moveTo>
                <a:lnTo>
                  <a:pt x="1057275" y="0"/>
                </a:lnTo>
                <a:lnTo>
                  <a:pt x="2987675" y="1346200"/>
                </a:lnTo>
                <a:lnTo>
                  <a:pt x="0" y="59690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A9E34EB-4B6A-42CC-A367-C24AAA234A0A}"/>
              </a:ext>
            </a:extLst>
          </p:cNvPr>
          <p:cNvSpPr/>
          <p:nvPr userDrawn="1"/>
        </p:nvSpPr>
        <p:spPr>
          <a:xfrm rot="5400000">
            <a:off x="649432" y="2476920"/>
            <a:ext cx="1939469" cy="3238331"/>
          </a:xfrm>
          <a:prstGeom prst="triangle">
            <a:avLst>
              <a:gd name="adj" fmla="val 2642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A60D29-C530-4DEF-BDE6-6C052F025C69}"/>
              </a:ext>
            </a:extLst>
          </p:cNvPr>
          <p:cNvGrpSpPr/>
          <p:nvPr userDrawn="1"/>
        </p:nvGrpSpPr>
        <p:grpSpPr>
          <a:xfrm>
            <a:off x="431736" y="4842175"/>
            <a:ext cx="1720746" cy="1744126"/>
            <a:chOff x="457198" y="4022511"/>
            <a:chExt cx="3026764" cy="306788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A5CB73F-0F1D-4D97-8179-13CB36CF0F6D}"/>
                </a:ext>
              </a:extLst>
            </p:cNvPr>
            <p:cNvSpPr/>
            <p:nvPr userDrawn="1"/>
          </p:nvSpPr>
          <p:spPr>
            <a:xfrm>
              <a:off x="457198" y="4057075"/>
              <a:ext cx="3026764" cy="30267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65E9181-61BB-4451-A964-86DE9DA2C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7198" y="4022511"/>
              <a:ext cx="3026764" cy="3067889"/>
            </a:xfrm>
            <a:prstGeom prst="rect">
              <a:avLst/>
            </a:prstGeom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D2429B1C-CB32-43DF-9661-4841BE8A9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218" y="5085308"/>
            <a:ext cx="9338286" cy="952760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41E9F567-77C9-44E8-9DF7-4C6A59FE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218" y="6166172"/>
            <a:ext cx="9338286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81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069BB9B0-DC53-4919-98B0-783BDD843F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6014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DB2DBAC1-5228-4BF1-89F8-BA838987D6A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8FAB7-2324-4A77-99C3-ACDFC9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83829-4DFA-4C13-AA4A-E298F9226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C52ED-4219-4D22-938E-52A6D238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43537"/>
            <a:ext cx="320766" cy="320766"/>
          </a:xfrm>
          <a:prstGeom prst="ellipse">
            <a:avLst/>
          </a:prstGeom>
        </p:spPr>
        <p:txBody>
          <a:bodyPr/>
          <a:lstStyle/>
          <a:p>
            <a:fld id="{4871040D-E927-4C6B-92E4-8D18AC35E13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C5AAF35-F78D-4619-A2DF-122C8FE2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915" y="6286673"/>
            <a:ext cx="10121957" cy="158807"/>
          </a:xfrm>
        </p:spPr>
        <p:txBody>
          <a:bodyPr/>
          <a:lstStyle>
            <a:lvl1pPr>
              <a:defRPr/>
            </a:lvl1pPr>
          </a:lstStyle>
          <a:p>
            <a:r>
              <a:rPr lang="en-IN"/>
              <a:t>Footnote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FC15429-E2CF-4E8A-8870-D463B6EF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915" y="6587953"/>
            <a:ext cx="10080170" cy="153888"/>
          </a:xfrm>
        </p:spPr>
        <p:txBody>
          <a:bodyPr/>
          <a:lstStyle/>
          <a:p>
            <a:r>
              <a:rPr lang="en-US"/>
              <a:t>Source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667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069BB9B0-DC53-4919-98B0-783BDD843F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51496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DB2DBAC1-5228-4BF1-89F8-BA838987D6A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34A410-BB99-4FC1-95EE-8BEC95FCCFF3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8FAB7-2324-4A77-99C3-ACDFC9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83829-4DFA-4C13-AA4A-E298F9226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48CD7-F981-4D6E-9869-3F6DC5310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915" y="6286673"/>
            <a:ext cx="10121957" cy="158807"/>
          </a:xfrm>
        </p:spPr>
        <p:txBody>
          <a:bodyPr/>
          <a:lstStyle>
            <a:lvl1pPr>
              <a:defRPr/>
            </a:lvl1pPr>
          </a:lstStyle>
          <a:p>
            <a:r>
              <a:rPr lang="en-IN"/>
              <a:t>Footnote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A5E75-A6F8-40D8-A0B1-3864D981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 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9E5E21-77CC-4143-AC76-9B613D25BED4}"/>
              </a:ext>
            </a:extLst>
          </p:cNvPr>
          <p:cNvSpPr/>
          <p:nvPr userDrawn="1"/>
        </p:nvSpPr>
        <p:spPr>
          <a:xfrm>
            <a:off x="0" y="0"/>
            <a:ext cx="1219200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F7824B-3E1B-4B97-BD35-A168650FC5AA}"/>
              </a:ext>
            </a:extLst>
          </p:cNvPr>
          <p:cNvSpPr/>
          <p:nvPr userDrawn="1"/>
        </p:nvSpPr>
        <p:spPr>
          <a:xfrm>
            <a:off x="442913" y="0"/>
            <a:ext cx="2357437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EDD9531-8F2F-4331-85E8-95A6C29B31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9217" y="6281182"/>
            <a:ext cx="525780" cy="53292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373E42D-9F40-4B40-9CBC-21DDA4E689B1}"/>
              </a:ext>
            </a:extLst>
          </p:cNvPr>
          <p:cNvSpPr txBox="1">
            <a:spLocks/>
          </p:cNvSpPr>
          <p:nvPr userDrawn="1"/>
        </p:nvSpPr>
        <p:spPr>
          <a:xfrm>
            <a:off x="11426780" y="6237288"/>
            <a:ext cx="320766" cy="620712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71040D-E927-4C6B-92E4-8D18AC35E13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182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663BAAB2-9EA9-482C-BC3A-A659B52AA9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5385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9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>
            <a:extLst>
              <a:ext uri="{FF2B5EF4-FFF2-40B4-BE49-F238E27FC236}">
                <a16:creationId xmlns:a16="http://schemas.microsoft.com/office/drawing/2014/main" id="{61B8A627-3DE7-4E44-80FB-05CB3499BA2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a-DK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A9FF2F4-20A9-42B7-A25E-21A8CFA28C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97BAED-844E-4ADD-9F29-C4613DC62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EA5E74C-E4C1-4838-8AD5-64FD2389C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Footnote </a:t>
            </a:r>
            <a:endParaRPr lang="en-IN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36CD56F-6EF8-4206-8A52-68C31125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952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B586031-2F79-486C-87F6-BA4A9D807F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53885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think-cell Slide" r:id="rId11" imgW="6350000" imgH="6350000" progId="">
                  <p:embed/>
                </p:oleObj>
              </mc:Choice>
              <mc:Fallback>
                <p:oleObj name="think-cell Slide" r:id="rId11" imgW="6350000" imgH="635000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7F3B2BE5-BEA8-47B4-939C-BD12DFB82C5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F30A6-9724-4EE0-9A79-E6DEA5FD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412520"/>
            <a:ext cx="11293566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F9434-466D-4F5E-AE2C-6BC6416A4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207737"/>
            <a:ext cx="11306175" cy="1364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A6E90-247E-4FB0-8D6D-10F7E2FA4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914" y="6261071"/>
            <a:ext cx="10080171" cy="15880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Footnote 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311E5-D905-4A78-8221-1557C498B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5915" y="6587953"/>
            <a:ext cx="1008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Source </a:t>
            </a:r>
            <a:endParaRPr lang="en-IN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128CDE-7ADC-4B22-BA13-8AC342B66A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9217" y="6237458"/>
            <a:ext cx="525780" cy="5329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952D71-CB63-443E-BD9A-F017DE4AFA3E}"/>
              </a:ext>
            </a:extLst>
          </p:cNvPr>
          <p:cNvCxnSpPr>
            <a:cxnSpLocks/>
          </p:cNvCxnSpPr>
          <p:nvPr userDrawn="1"/>
        </p:nvCxnSpPr>
        <p:spPr>
          <a:xfrm>
            <a:off x="974997" y="6503920"/>
            <a:ext cx="10447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9CA728-5546-40CD-AE99-571819092DC1}"/>
              </a:ext>
            </a:extLst>
          </p:cNvPr>
          <p:cNvSpPr txBox="1">
            <a:spLocks/>
          </p:cNvSpPr>
          <p:nvPr userDrawn="1"/>
        </p:nvSpPr>
        <p:spPr>
          <a:xfrm>
            <a:off x="11426780" y="6343537"/>
            <a:ext cx="320766" cy="320766"/>
          </a:xfrm>
          <a:prstGeom prst="ellipse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71040D-E927-4C6B-92E4-8D18AC35E13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212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0225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23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9.xml"/><Relationship Id="rId7" Type="http://schemas.openxmlformats.org/officeDocument/2006/relationships/image" Target="../media/image5.emf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21.xml"/><Relationship Id="rId7" Type="http://schemas.openxmlformats.org/officeDocument/2006/relationships/image" Target="../media/image5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23.xml"/><Relationship Id="rId7" Type="http://schemas.openxmlformats.org/officeDocument/2006/relationships/image" Target="../media/image5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5.xml"/><Relationship Id="rId7" Type="http://schemas.openxmlformats.org/officeDocument/2006/relationships/image" Target="../media/image5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27.xml"/><Relationship Id="rId7" Type="http://schemas.openxmlformats.org/officeDocument/2006/relationships/image" Target="../media/image5.emf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29.xml"/><Relationship Id="rId7" Type="http://schemas.openxmlformats.org/officeDocument/2006/relationships/image" Target="../media/image5.emf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1.xml"/><Relationship Id="rId7" Type="http://schemas.openxmlformats.org/officeDocument/2006/relationships/image" Target="../media/image5.emf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C7FFEC-D846-4F1A-B5C6-D43D8D0135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4933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0445F93-A0EF-4D29-A54A-9A1EAB7559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DADF5-ACA4-47EE-A693-A71703C52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55" y="1650618"/>
            <a:ext cx="3478790" cy="952760"/>
          </a:xfrm>
        </p:spPr>
        <p:txBody>
          <a:bodyPr/>
          <a:lstStyle/>
          <a:p>
            <a:r>
              <a:rPr lang="da-DK" dirty="0"/>
              <a:t>Jordforbindelse til </a:t>
            </a:r>
            <a:r>
              <a:rPr lang="da-DK" dirty="0" smtClean="0"/>
              <a:t>Ørestad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644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8C83470-0F5B-4441-A783-F0648FBCC8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8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A4BC650A-3E10-4FE2-96BD-C2942BF25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A39314-C740-46DD-90C6-9CB197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412520"/>
            <a:ext cx="11293566" cy="443198"/>
          </a:xfrm>
        </p:spPr>
        <p:txBody>
          <a:bodyPr/>
          <a:lstStyle/>
          <a:p>
            <a:r>
              <a:rPr lang="da-DK" err="1"/>
              <a:t>ØsterGro</a:t>
            </a:r>
            <a:r>
              <a:rPr lang="da-DK"/>
              <a:t> Hvem er vi?</a:t>
            </a:r>
            <a:endParaRPr lang="en-US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2C6F6C1-B11B-4D93-9D3C-9C52B172223E}"/>
              </a:ext>
            </a:extLst>
          </p:cNvPr>
          <p:cNvSpPr/>
          <p:nvPr/>
        </p:nvSpPr>
        <p:spPr>
          <a:xfrm>
            <a:off x="442913" y="1624379"/>
            <a:ext cx="5653087" cy="1933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b="1" dirty="0">
                <a:solidFill>
                  <a:schemeClr val="tx1"/>
                </a:solidFill>
              </a:rPr>
              <a:t>Danmarks første og hidtil eneste tagfarm.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Tagfarmen ØsterGro blev etableret i 2014 og siden 2017 har vi også drevet drivhusrestauranten Gro Spiseri.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Tagfarmen leverer sammen med Seerupgaard friske grøntsager </a:t>
            </a:r>
            <a:r>
              <a:rPr lang="da-DK" sz="1200" dirty="0" err="1">
                <a:solidFill>
                  <a:schemeClr val="tx1"/>
                </a:solidFill>
              </a:rPr>
              <a:t>éen</a:t>
            </a:r>
            <a:r>
              <a:rPr lang="da-DK" sz="1200" dirty="0">
                <a:solidFill>
                  <a:schemeClr val="tx1"/>
                </a:solidFill>
              </a:rPr>
              <a:t> gang om ugen igennem høstsæsonen til 40 medlemsfamiiler.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Siden 2018 har vi udvidet idéen om fællesskabsstøttet landbrug ved at starte FællesGro. Her står vi for udlevering af frisk grønt fra lokale økologiske producenter til knapt 400 familier i København.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I alt er vi 10 fuldtidsansatte og har en årlig omsætning på ca 7,5 millioner kr.</a:t>
            </a:r>
          </a:p>
          <a:p>
            <a:endParaRPr lang="da-DK" sz="1200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A651461-8A42-47D2-8D8D-B6607E834089}"/>
              </a:ext>
            </a:extLst>
          </p:cNvPr>
          <p:cNvSpPr/>
          <p:nvPr/>
        </p:nvSpPr>
        <p:spPr>
          <a:xfrm>
            <a:off x="442913" y="3829051"/>
            <a:ext cx="5653087" cy="22851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b="1" dirty="0">
                <a:solidFill>
                  <a:schemeClr val="tx1"/>
                </a:solidFill>
              </a:rPr>
              <a:t>Vision</a:t>
            </a:r>
            <a:r>
              <a:rPr lang="da-DK" sz="1200" dirty="0">
                <a:solidFill>
                  <a:schemeClr val="tx1"/>
                </a:solidFill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sz="1200" dirty="0">
                <a:solidFill>
                  <a:schemeClr val="tx1"/>
                </a:solidFill>
              </a:rPr>
              <a:t>At bringe jordforbindelse tilbage til byen og give vores medkøbenhavnere forståelse for, at den mad vi spiser, ikke gror af sig selv fra køledisken.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sz="1200" dirty="0">
                <a:solidFill>
                  <a:schemeClr val="tx1"/>
                </a:solidFill>
              </a:rPr>
              <a:t>Vi skal alle sammen lære at tænke på produktionsforhold og sæson i vores valg af fødevarer. Det gør vi b</a:t>
            </a:r>
            <a:r>
              <a:rPr lang="da-DK" sz="1200" dirty="0">
                <a:solidFill>
                  <a:schemeClr val="tx1"/>
                </a:solidFill>
              </a:rPr>
              <a:t>edst</a:t>
            </a:r>
            <a:r>
              <a:rPr lang="x-none" sz="1200" dirty="0">
                <a:solidFill>
                  <a:schemeClr val="tx1"/>
                </a:solidFill>
              </a:rPr>
              <a:t> ved at opleve produktionen tæt på, der skal være flere stede</a:t>
            </a:r>
            <a:r>
              <a:rPr lang="da-DK" sz="1200" dirty="0">
                <a:solidFill>
                  <a:schemeClr val="tx1"/>
                </a:solidFill>
              </a:rPr>
              <a:t>r</a:t>
            </a:r>
            <a:r>
              <a:rPr lang="x-none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i</a:t>
            </a:r>
            <a:r>
              <a:rPr lang="x-none" sz="1200" dirty="0">
                <a:solidFill>
                  <a:schemeClr val="tx1"/>
                </a:solidFill>
              </a:rPr>
              <a:t> byen hvor man kan</a:t>
            </a:r>
            <a:r>
              <a:rPr lang="da-DK" sz="1200" dirty="0">
                <a:solidFill>
                  <a:schemeClr val="tx1"/>
                </a:solidFill>
              </a:rPr>
              <a:t> </a:t>
            </a:r>
            <a:r>
              <a:rPr lang="x-none" sz="1200" dirty="0">
                <a:solidFill>
                  <a:schemeClr val="tx1"/>
                </a:solidFill>
              </a:rPr>
              <a:t>få jord under neglene</a:t>
            </a:r>
            <a:r>
              <a:rPr lang="da-DK" sz="1200" dirty="0">
                <a:solidFill>
                  <a:schemeClr val="tx1"/>
                </a:solidFill>
              </a:rPr>
              <a:t>.</a:t>
            </a:r>
            <a:endParaRPr lang="x-non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sz="1200" dirty="0">
                <a:solidFill>
                  <a:schemeClr val="tx1"/>
                </a:solidFill>
              </a:rPr>
              <a:t>Sammen kan vi forstå og værdsætte det arbejde, der ligger bag produktionen af lokale, økologiske </a:t>
            </a:r>
            <a:r>
              <a:rPr lang="da-DK" sz="1200" dirty="0">
                <a:solidFill>
                  <a:schemeClr val="tx1"/>
                </a:solidFill>
              </a:rPr>
              <a:t>fødevarer</a:t>
            </a:r>
            <a:r>
              <a:rPr lang="x-none" sz="1200" dirty="0">
                <a:solidFill>
                  <a:schemeClr val="tx1"/>
                </a:solidFill>
              </a:rPr>
              <a:t> dyrket med respekt for og i pagt med naturen.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sz="1200" dirty="0">
                <a:solidFill>
                  <a:schemeClr val="tx1"/>
                </a:solidFill>
              </a:rPr>
              <a:t>ØsterGro leverer</a:t>
            </a:r>
            <a:r>
              <a:rPr lang="da-DK" sz="1200" dirty="0">
                <a:solidFill>
                  <a:schemeClr val="tx1"/>
                </a:solidFill>
              </a:rPr>
              <a:t> desuden</a:t>
            </a:r>
            <a:r>
              <a:rPr lang="x-none" sz="1200" dirty="0">
                <a:solidFill>
                  <a:schemeClr val="tx1"/>
                </a:solidFill>
              </a:rPr>
              <a:t> unikke byrum som klimasikre</a:t>
            </a:r>
            <a:r>
              <a:rPr lang="da-DK" sz="1200" dirty="0">
                <a:solidFill>
                  <a:schemeClr val="tx1"/>
                </a:solidFill>
              </a:rPr>
              <a:t>r</a:t>
            </a:r>
            <a:r>
              <a:rPr lang="x-none" sz="1200" dirty="0">
                <a:solidFill>
                  <a:schemeClr val="tx1"/>
                </a:solidFill>
              </a:rPr>
              <a:t> byen og tiltrækker alle slags mennesker</a:t>
            </a:r>
            <a:r>
              <a:rPr lang="da-DK" sz="1200" dirty="0">
                <a:solidFill>
                  <a:schemeClr val="tx1"/>
                </a:solidFill>
              </a:rPr>
              <a:t> -</a:t>
            </a:r>
            <a:r>
              <a:rPr lang="x-none" sz="1200" dirty="0">
                <a:solidFill>
                  <a:schemeClr val="tx1"/>
                </a:solidFill>
              </a:rPr>
              <a:t> også dem der måske ikke allerede er optaget af spørgsmålet om klima og bæredygtighed</a:t>
            </a:r>
            <a:r>
              <a:rPr lang="da-DK" sz="1200" dirty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1" name="Content Placeholder 10" descr="A garden in front of a building&#10;&#10;Description automatically generated">
            <a:extLst>
              <a:ext uri="{FF2B5EF4-FFF2-40B4-BE49-F238E27FC236}">
                <a16:creationId xmlns:a16="http://schemas.microsoft.com/office/drawing/2014/main" id="{C0E9CAAE-0889-E043-8C1B-D99618345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r="9786"/>
          <a:stretch/>
        </p:blipFill>
        <p:spPr>
          <a:xfrm>
            <a:off x="6244683" y="1624379"/>
            <a:ext cx="5653088" cy="4489817"/>
          </a:xfrm>
        </p:spPr>
      </p:pic>
    </p:spTree>
    <p:extLst>
      <p:ext uri="{BB962C8B-B14F-4D97-AF65-F5344CB8AC3E}">
        <p14:creationId xmlns:p14="http://schemas.microsoft.com/office/powerpoint/2010/main" val="201314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kt 18" hidden="1">
            <a:extLst>
              <a:ext uri="{FF2B5EF4-FFF2-40B4-BE49-F238E27FC236}">
                <a16:creationId xmlns:a16="http://schemas.microsoft.com/office/drawing/2014/main" id="{7CCE7423-B84E-441E-BCDA-F2F456AA0B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05047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ktangel 19" hidden="1">
            <a:extLst>
              <a:ext uri="{FF2B5EF4-FFF2-40B4-BE49-F238E27FC236}">
                <a16:creationId xmlns:a16="http://schemas.microsoft.com/office/drawing/2014/main" id="{584029FB-C8F7-4B8A-82EE-B191E4707D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B699FD-FD1E-4042-B0EC-1650DDE8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190921"/>
            <a:ext cx="11293566" cy="886397"/>
          </a:xfrm>
        </p:spPr>
        <p:txBody>
          <a:bodyPr/>
          <a:lstStyle/>
          <a:p>
            <a:r>
              <a:rPr lang="da-DK"/>
              <a:t>Gennem en grøn </a:t>
            </a:r>
            <a:r>
              <a:rPr lang="da-DK" err="1"/>
              <a:t>tagfarm</a:t>
            </a:r>
            <a:r>
              <a:rPr lang="da-DK"/>
              <a:t> bringer vi Københavnerne tættere på jorden og hinanden</a:t>
            </a:r>
            <a:endParaRPr lang="en-US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39DB402-43C3-423C-BDF5-7901BB70AFC9}"/>
              </a:ext>
            </a:extLst>
          </p:cNvPr>
          <p:cNvSpPr/>
          <p:nvPr/>
        </p:nvSpPr>
        <p:spPr>
          <a:xfrm>
            <a:off x="442913" y="1949827"/>
            <a:ext cx="5653087" cy="55993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dirty="0">
                <a:solidFill>
                  <a:schemeClr val="tx1"/>
                </a:solidFill>
              </a:rPr>
              <a:t>TAGFARMEN VIL VÆRE EN SHOWCASE PÅ BÆREDYGTIGT BYMILJØ, DER FUNGERER SOM: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5387C58-E7A9-4207-A4DA-CDE3B896F012}"/>
              </a:ext>
            </a:extLst>
          </p:cNvPr>
          <p:cNvSpPr/>
          <p:nvPr/>
        </p:nvSpPr>
        <p:spPr>
          <a:xfrm>
            <a:off x="442913" y="2622330"/>
            <a:ext cx="5653087" cy="559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tx1"/>
                </a:solidFill>
              </a:rPr>
              <a:t>Restaurant og café med lokaldyrkede økologiske fødevarer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da-DK" sz="1400" dirty="0">
                <a:solidFill>
                  <a:schemeClr val="tx1"/>
                </a:solidFill>
              </a:rPr>
              <a:t>i naturskønne omgivelser midt i byen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7BA49F7-688E-45EF-9A6D-269BE9A5DCED}"/>
              </a:ext>
            </a:extLst>
          </p:cNvPr>
          <p:cNvSpPr/>
          <p:nvPr/>
        </p:nvSpPr>
        <p:spPr>
          <a:xfrm>
            <a:off x="442911" y="3967336"/>
            <a:ext cx="5653087" cy="559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tx1"/>
                </a:solidFill>
              </a:rPr>
              <a:t>Fødevarefællesskab: Afsætningsplatform for lokalt producerede fødevarer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076E3D5-E918-4820-AA54-45187F59AE2F}"/>
              </a:ext>
            </a:extLst>
          </p:cNvPr>
          <p:cNvSpPr/>
          <p:nvPr/>
        </p:nvSpPr>
        <p:spPr>
          <a:xfrm>
            <a:off x="442911" y="3294833"/>
            <a:ext cx="5653087" cy="559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tx1"/>
                </a:solidFill>
              </a:rPr>
              <a:t>Et community og samlingssted for bæredygtighed i byen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CB53551-35AF-4148-A42A-F30EBB077F24}"/>
              </a:ext>
            </a:extLst>
          </p:cNvPr>
          <p:cNvSpPr/>
          <p:nvPr/>
        </p:nvSpPr>
        <p:spPr>
          <a:xfrm>
            <a:off x="442910" y="4636238"/>
            <a:ext cx="5653087" cy="559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tx1"/>
                </a:solidFill>
              </a:rPr>
              <a:t>Undervisningstilbud for børn og unge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ktangel 11">
            <a:extLst>
              <a:ext uri="{FF2B5EF4-FFF2-40B4-BE49-F238E27FC236}">
                <a16:creationId xmlns:a16="http://schemas.microsoft.com/office/drawing/2014/main" id="{A5C6488B-8FBE-0241-A6C2-E25243BE42A2}"/>
              </a:ext>
            </a:extLst>
          </p:cNvPr>
          <p:cNvSpPr/>
          <p:nvPr/>
        </p:nvSpPr>
        <p:spPr>
          <a:xfrm>
            <a:off x="442910" y="5305140"/>
            <a:ext cx="5653087" cy="559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tx1"/>
                </a:solidFill>
              </a:rPr>
              <a:t>En grøn oase der leverer klimasikring og et offentligt grønt pusterum 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flower garden&#10;&#10;Description automatically generated">
            <a:extLst>
              <a:ext uri="{FF2B5EF4-FFF2-40B4-BE49-F238E27FC236}">
                <a16:creationId xmlns:a16="http://schemas.microsoft.com/office/drawing/2014/main" id="{CAE23869-6262-AC48-9A91-84402D7B0A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/>
          <a:stretch/>
        </p:blipFill>
        <p:spPr>
          <a:xfrm>
            <a:off x="6355846" y="1949827"/>
            <a:ext cx="5653087" cy="39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7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8C83470-0F5B-4441-A783-F0648FBCC8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6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A4BC650A-3E10-4FE2-96BD-C2942BF25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A39314-C740-46DD-90C6-9CB197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190921"/>
            <a:ext cx="11293566" cy="886397"/>
          </a:xfrm>
        </p:spPr>
        <p:txBody>
          <a:bodyPr/>
          <a:lstStyle/>
          <a:p>
            <a:r>
              <a:rPr lang="da-DK" dirty="0"/>
              <a:t>Restaurant og café med lokaldyrkede økologiske fødevarer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da-DK" dirty="0"/>
              <a:t>i skønne grønne omgivelser midt i byen</a:t>
            </a:r>
            <a:endParaRPr lang="en-US" dirty="0"/>
          </a:p>
        </p:txBody>
      </p:sp>
      <p:pic>
        <p:nvPicPr>
          <p:cNvPr id="10" name="Content Placeholder 9" descr="A city at night&#10;&#10;Description automatically generated">
            <a:extLst>
              <a:ext uri="{FF2B5EF4-FFF2-40B4-BE49-F238E27FC236}">
                <a16:creationId xmlns:a16="http://schemas.microsoft.com/office/drawing/2014/main" id="{7CBB3612-004C-5C40-ACA5-FB2D17C24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 b="5132"/>
          <a:stretch/>
        </p:blipFill>
        <p:spPr>
          <a:xfrm>
            <a:off x="6757639" y="1624379"/>
            <a:ext cx="4371279" cy="4489817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2C6F6C1-B11B-4D93-9D3C-9C52B172223E}"/>
              </a:ext>
            </a:extLst>
          </p:cNvPr>
          <p:cNvSpPr/>
          <p:nvPr/>
        </p:nvSpPr>
        <p:spPr>
          <a:xfrm>
            <a:off x="442913" y="1624379"/>
            <a:ext cx="5653087" cy="2607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Restauranten tilbyder en unik spiseoplevelse om aftenen på toppen af byen for 60 spisende gæster fordelt på 2 seats fra 17:00 til 23:00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Alle gæsterne vil blive budt velkommen med en tur rundt på farmen og en fortælling om konceptet og sæsonen. Restaurantens værter arbejder delvis i farmen og delvis om aftenen, så de ved hvad de taler 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Efterfølgende vil gæsterne sætte sig til bords og nyde en nøje sammensat menu af det bedste i sæson fra lokale økologiske landmænd, fiskere, samlere og andre producenter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Maden nydes family-style ved langborde der indbyder til dialog imellem alle gæster 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r>
              <a:rPr lang="da-DK" sz="1200" dirty="0">
                <a:solidFill>
                  <a:schemeClr val="tx1"/>
                </a:solidFill>
              </a:rPr>
              <a:t>Alt sammen nydes inde i det dejlige drivhus blandt alt det grønne og med udsigt over tagfarmen og byens tage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A651461-8A42-47D2-8D8D-B6607E834089}"/>
              </a:ext>
            </a:extLst>
          </p:cNvPr>
          <p:cNvSpPr/>
          <p:nvPr/>
        </p:nvSpPr>
        <p:spPr>
          <a:xfrm>
            <a:off x="442913" y="4456113"/>
            <a:ext cx="5653087" cy="1658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Cafeen vil tilbyde morgenmad og frokost, som alt efter vejret kan nydes inde i drivhuset og ude på tagfarmen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Tagfarmen er åben i dagtimerne så alle frit kan gå rundt og nyde stedet og benytte caféen som de ønsker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Fra kl 09 til 16 vil det være muligt at købe morgenmad og mindre frokostretter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Der ligges op til en afslappet stemning ved langborde ude i farmen eller inde i drivhuset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64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8C83470-0F5B-4441-A783-F0648FBCC8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9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A4BC650A-3E10-4FE2-96BD-C2942BF25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A39314-C740-46DD-90C6-9CB197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412521"/>
            <a:ext cx="11293566" cy="443198"/>
          </a:xfrm>
        </p:spPr>
        <p:txBody>
          <a:bodyPr/>
          <a:lstStyle/>
          <a:p>
            <a:r>
              <a:rPr lang="da-DK"/>
              <a:t>Et </a:t>
            </a:r>
            <a:r>
              <a:rPr lang="da-DK" err="1"/>
              <a:t>community</a:t>
            </a:r>
            <a:r>
              <a:rPr lang="da-DK"/>
              <a:t> og samlingssted for bæredygtighed i byen</a:t>
            </a:r>
            <a:endParaRPr lang="en-US"/>
          </a:p>
        </p:txBody>
      </p:sp>
      <p:pic>
        <p:nvPicPr>
          <p:cNvPr id="10" name="Content Placeholder 9" descr="A group of people in a garden&#10;&#10;Description automatically generated">
            <a:extLst>
              <a:ext uri="{FF2B5EF4-FFF2-40B4-BE49-F238E27FC236}">
                <a16:creationId xmlns:a16="http://schemas.microsoft.com/office/drawing/2014/main" id="{E9C10111-A768-DA44-89D1-A52653DC9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27" y="1925462"/>
            <a:ext cx="5747573" cy="4095926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2C6F6C1-B11B-4D93-9D3C-9C52B172223E}"/>
              </a:ext>
            </a:extLst>
          </p:cNvPr>
          <p:cNvSpPr/>
          <p:nvPr/>
        </p:nvSpPr>
        <p:spPr>
          <a:xfrm>
            <a:off x="442913" y="1952625"/>
            <a:ext cx="5446899" cy="1833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Tagfarmen og det centrale drivhus skal være et sted man samles.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Når drivhuset ikke bruges til restaurant er det et oplagt rum for små og store initiativer i byen, der vil fremme en bæredygtig dagsorden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Det kunne være en kombucha workshop, en talk eller en debat med lokale politikere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Den smukke tagfarm tiltrækker mange former for mennesker og kan med sin attraktive lokation være med til at booste andre bæredygtige initiativer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A651461-8A42-47D2-8D8D-B6607E834089}"/>
              </a:ext>
            </a:extLst>
          </p:cNvPr>
          <p:cNvSpPr/>
          <p:nvPr/>
        </p:nvSpPr>
        <p:spPr>
          <a:xfrm>
            <a:off x="442912" y="3999890"/>
            <a:ext cx="5446899" cy="2021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En ugentlig frivilligdag i sæsonen (April-November)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Her byder vi alle indenfor som har lyst til at lære om og deltage i dyrkning, pasning og pleje af et urbant landbrug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Her kan alle deltage uanset evner og erfaring. Alt er 100 % frivilligt og kræver ingen tilmelding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Man kan komme 10 minutter eller 6 timer, det er helt op til den enkelte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Midt på dagen serverer vi en dejlig gratis vegetarisk frokost til de frivillige, som typisk laves af overskud fra køkkenet samt vores grøntsagsudlevering i byen  </a:t>
            </a:r>
          </a:p>
        </p:txBody>
      </p:sp>
    </p:spTree>
    <p:extLst>
      <p:ext uri="{BB962C8B-B14F-4D97-AF65-F5344CB8AC3E}">
        <p14:creationId xmlns:p14="http://schemas.microsoft.com/office/powerpoint/2010/main" val="229923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8C83470-0F5B-4441-A783-F0648FBCC8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5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A4BC650A-3E10-4FE2-96BD-C2942BF25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A39314-C740-46DD-90C6-9CB197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190921"/>
            <a:ext cx="11293566" cy="886397"/>
          </a:xfrm>
        </p:spPr>
        <p:txBody>
          <a:bodyPr/>
          <a:lstStyle/>
          <a:p>
            <a:r>
              <a:rPr lang="da-DK" dirty="0" err="1"/>
              <a:t>Tagfarmen</a:t>
            </a:r>
            <a:r>
              <a:rPr lang="da-DK" dirty="0"/>
              <a:t> er samtidig en afsætningsplatform for lokalt producerede fødevarer</a:t>
            </a:r>
            <a:endParaRPr lang="en-US" dirty="0"/>
          </a:p>
        </p:txBody>
      </p:sp>
      <p:pic>
        <p:nvPicPr>
          <p:cNvPr id="12" name="Picture 11" descr="A group of people in a garden&#10;&#10;Description automatically generated">
            <a:extLst>
              <a:ext uri="{FF2B5EF4-FFF2-40B4-BE49-F238E27FC236}">
                <a16:creationId xmlns:a16="http://schemas.microsoft.com/office/drawing/2014/main" id="{F843B1D3-074E-A041-93DF-D780D07BA2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29" y="1952625"/>
            <a:ext cx="5313318" cy="4081638"/>
          </a:xfrm>
          <a:prstGeom prst="rect">
            <a:avLst/>
          </a:prstGeom>
        </p:spPr>
      </p:pic>
      <p:pic>
        <p:nvPicPr>
          <p:cNvPr id="10" name="Content Placeholder 9" descr="A salad in a garden&#10;&#10;Description automatically generated">
            <a:extLst>
              <a:ext uri="{FF2B5EF4-FFF2-40B4-BE49-F238E27FC236}">
                <a16:creationId xmlns:a16="http://schemas.microsoft.com/office/drawing/2014/main" id="{21791F66-D177-2F46-8CE0-3144928D0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8" y="1952624"/>
            <a:ext cx="3061227" cy="4081638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2C6F6C1-B11B-4D93-9D3C-9C52B172223E}"/>
              </a:ext>
            </a:extLst>
          </p:cNvPr>
          <p:cNvSpPr/>
          <p:nvPr/>
        </p:nvSpPr>
        <p:spPr>
          <a:xfrm>
            <a:off x="442913" y="1952625"/>
            <a:ext cx="5446899" cy="21270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Dyrkning i byen alene hverken kan eller skal opfylde den samlede efterspørgsel i byen, men det skal sætte fokus på sæson og kvalitet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Tagfarmen skal fungere som en hub for andre lokale fødevareproducenter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Igennem det allerede etablerede og veldrevne FællesGro vil der i løbet af sæsonen være ugentlig uddeling af grøntsager til medlemmer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Udover grøntsager vil der mulighed for tilkøb af diverse lækre økologiske produkter som vin, ost, svampe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ØsterGro kan etablere både den fysiske afsætningsplatform, men også den nødvendige onlinestruktur der kræves for et effektivt salg med mindst muligt spild for alle parter - Undgå torvedagsproblemet.</a:t>
            </a:r>
          </a:p>
          <a:p>
            <a:endParaRPr lang="da-DK" sz="1200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A651461-8A42-47D2-8D8D-B6607E834089}"/>
              </a:ext>
            </a:extLst>
          </p:cNvPr>
          <p:cNvSpPr/>
          <p:nvPr/>
        </p:nvSpPr>
        <p:spPr>
          <a:xfrm>
            <a:off x="442913" y="4285788"/>
            <a:ext cx="5446899" cy="1735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FællesGro – et medlemsbaseret økologisk fødevarefællesskab hvor medlemmer og landmand tager et fælles ansvar for dyrkning og produktion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Medlemmer betaler inden sæsonstart og forpligter sig til en given periode.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Landmanden leverer hver uge i høstsæsonen grøntsager til afhentning ved den lokale </a:t>
            </a:r>
            <a:r>
              <a:rPr lang="da-DK" sz="1200" dirty="0" err="1">
                <a:solidFill>
                  <a:schemeClr val="tx1"/>
                </a:solidFill>
              </a:rPr>
              <a:t>FællesGro</a:t>
            </a:r>
            <a:r>
              <a:rPr lang="da-DK" sz="1200" dirty="0">
                <a:solidFill>
                  <a:schemeClr val="tx1"/>
                </a:solidFill>
              </a:rPr>
              <a:t> station i byen.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Landmanden bestemmer kassens indhold alt efter hvad der friskt og klar til høst og har dermed en unik afsætningsmulighed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8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8C83470-0F5B-4441-A783-F0648FBCC8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3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A4BC650A-3E10-4FE2-96BD-C2942BF25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A39314-C740-46DD-90C6-9CB197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190922"/>
            <a:ext cx="11293566" cy="886397"/>
          </a:xfrm>
        </p:spPr>
        <p:txBody>
          <a:bodyPr/>
          <a:lstStyle/>
          <a:p>
            <a:r>
              <a:rPr lang="da-DK" dirty="0">
                <a:solidFill>
                  <a:srgbClr val="46B649"/>
                </a:solidFill>
              </a:rPr>
              <a:t>I dagtimerne vil vi kunne tilbyde et undervisningstilbud for børn og unge i samarbejde med byens skoler</a:t>
            </a:r>
            <a:endParaRPr lang="en-US" dirty="0">
              <a:solidFill>
                <a:srgbClr val="46B649"/>
              </a:solidFill>
            </a:endParaRPr>
          </a:p>
        </p:txBody>
      </p:sp>
      <p:pic>
        <p:nvPicPr>
          <p:cNvPr id="10" name="Content Placeholder 9" descr="A person standing in a room&#10;&#10;Description automatically generated">
            <a:extLst>
              <a:ext uri="{FF2B5EF4-FFF2-40B4-BE49-F238E27FC236}">
                <a16:creationId xmlns:a16="http://schemas.microsoft.com/office/drawing/2014/main" id="{9C4BB0DC-D549-BC43-96F8-5A4967792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08165"/>
            <a:ext cx="2066693" cy="2755592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2C6F6C1-B11B-4D93-9D3C-9C52B172223E}"/>
              </a:ext>
            </a:extLst>
          </p:cNvPr>
          <p:cNvSpPr/>
          <p:nvPr/>
        </p:nvSpPr>
        <p:spPr>
          <a:xfrm>
            <a:off x="442913" y="1952625"/>
            <a:ext cx="5446899" cy="21504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Tagfarmens drivhus og farmen i sig selv er et oplagt læringsrum med mulighed for praktisk læring midt i byen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Igennem Åben Skole vil tagfarmen tilbyde lokale folkeskoler skræddersyet undervisningsforløb til forskellige klassetrin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Undervisningen vil primært have et praktisk fokus hvor børnene får mulighed for at få fingrene i jorden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Alt efter alder kan undervisningen have fokus på alt fra sæson, sorter, næringskredsløb, vandanvendelse, klimasikring, energiforbrug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Undervisningen kan med fordel kombineres med anden undervisning så tagfarmen bliver en mulighed for at afprøve teori i praksis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A651461-8A42-47D2-8D8D-B6607E834089}"/>
              </a:ext>
            </a:extLst>
          </p:cNvPr>
          <p:cNvSpPr/>
          <p:nvPr/>
        </p:nvSpPr>
        <p:spPr>
          <a:xfrm>
            <a:off x="442912" y="4285788"/>
            <a:ext cx="5446899" cy="1735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En tagfarm midt i byen opfylder en række behov for byens skoler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Mulighed for praktisk undervisning i jordbrug indenfor en overskuelig afstand fra skolen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Mulighed for fysisk undervisning udenfor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En lokation der kan inddrages i undervisning i en række forskellige fag så som: biologi, fysik, madkundskab, samfundsfag, naturvidenskab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person, indoor, food, table&#10;&#10;Description automatically generated">
            <a:extLst>
              <a:ext uri="{FF2B5EF4-FFF2-40B4-BE49-F238E27FC236}">
                <a16:creationId xmlns:a16="http://schemas.microsoft.com/office/drawing/2014/main" id="{5E3886FE-48FB-9B41-BE31-606B0EC2D7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4072" y="2736785"/>
            <a:ext cx="4113224" cy="2455985"/>
          </a:xfrm>
          <a:prstGeom prst="rect">
            <a:avLst/>
          </a:prstGeom>
        </p:spPr>
      </p:pic>
      <p:pic>
        <p:nvPicPr>
          <p:cNvPr id="12" name="Picture 1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ED66B8A-DEE7-0944-B2C9-89AB294D196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15" y="3803602"/>
            <a:ext cx="4528362" cy="22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8C83470-0F5B-4441-A783-F0648FBCC8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9" name="think-cell Slide" r:id="rId6" imgW="6350000" imgH="6350000" progId="">
                  <p:embed/>
                </p:oleObj>
              </mc:Choice>
              <mc:Fallback>
                <p:oleObj name="think-cell Slide" r:id="rId6" imgW="6350000" imgH="635000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A4BC650A-3E10-4FE2-96BD-C2942BF25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A39314-C740-46DD-90C6-9CB197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17" y="190922"/>
            <a:ext cx="11293566" cy="886397"/>
          </a:xfrm>
        </p:spPr>
        <p:txBody>
          <a:bodyPr/>
          <a:lstStyle/>
          <a:p>
            <a:r>
              <a:rPr lang="da-DK" dirty="0">
                <a:solidFill>
                  <a:srgbClr val="46B649"/>
                </a:solidFill>
              </a:rPr>
              <a:t>En grøn oase der leverer klimasikring og et offentligt grønt pusterum  </a:t>
            </a:r>
            <a:endParaRPr lang="en-US" dirty="0">
              <a:solidFill>
                <a:srgbClr val="46B649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2C6F6C1-B11B-4D93-9D3C-9C52B172223E}"/>
              </a:ext>
            </a:extLst>
          </p:cNvPr>
          <p:cNvSpPr/>
          <p:nvPr/>
        </p:nvSpPr>
        <p:spPr>
          <a:xfrm>
            <a:off x="442913" y="1952624"/>
            <a:ext cx="5446899" cy="4068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a-DK" sz="1200" dirty="0">
                <a:solidFill>
                  <a:schemeClr val="tx1"/>
                </a:solidFill>
              </a:rPr>
              <a:t>En tagfarm kan ikke kun producere, men er i sig selv et dejligt grønt opholdsrum med mange fordele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Det skaber øget biodiversitet samt levesteder for bier, småfugle og andre smådyr i byen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Vandtilbageholdelse igennem LAR vil være et markant bidrag til håndtering af den øgede mængde regnvand som København står overfor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Skabe rum for social interaktion på tværs af generationer og på tværs af sociale skel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Bidrage til Københavns målsætning om at blive CO2-neutral igennem det grønne tages CO2-optag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Har en lokal kølende effekt i en by der står over for temperaturstigninger grundet klimaforandringer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En lavpraktisk, tilgængelig og synlig måde at brande København som grøn international storby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Segmentere </a:t>
            </a:r>
            <a:r>
              <a:rPr lang="da-DK" sz="1200" dirty="0" smtClean="0">
                <a:solidFill>
                  <a:schemeClr val="tx1"/>
                </a:solidFill>
              </a:rPr>
              <a:t>Ørestad </a:t>
            </a:r>
            <a:r>
              <a:rPr lang="da-DK" sz="1200" dirty="0">
                <a:solidFill>
                  <a:schemeClr val="tx1"/>
                </a:solidFill>
              </a:rPr>
              <a:t>som en grøn og progressiv bydel med spændende og innovativ arkitektur</a:t>
            </a: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622DAFC8-E9A2-1342-A7F6-B456B29A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8"/>
          <a:stretch/>
        </p:blipFill>
        <p:spPr bwMode="auto">
          <a:xfrm>
            <a:off x="6096000" y="1952626"/>
            <a:ext cx="5629254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72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AxA12Lg4aRgBPyYRig1j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AxA12Lg4aRgBPyYRig1j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gBi.RMwJ.e90ZkzCNa7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r0GRI5UFlU2evnIxz2l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wL2NbPvYxCkTBi4mYc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HwSfXGo73jkfeFlAMTt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wL2NbPvYxCkTBi4mYc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wL2NbPvYxCkTBi4mYc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wL2NbPvYxCkTBi4mYc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wL2NbPvYxCkTBi4mYc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G.jy0us9TwslzOqXWN3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wL2NbPvYxCkTBi4mYc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RBMGUsImBkdTZLqK6wD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RBMGUsImBkdTZLqK6w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RBMGUsImBkdTZLqK6wDg"/>
</p:tagLst>
</file>

<file path=ppt/theme/theme1.xml><?xml version="1.0" encoding="utf-8"?>
<a:theme xmlns:a="http://schemas.openxmlformats.org/drawingml/2006/main" name="Office Theme">
  <a:themeElements>
    <a:clrScheme name="Custom 31">
      <a:dk1>
        <a:sysClr val="windowText" lastClr="000000"/>
      </a:dk1>
      <a:lt1>
        <a:sysClr val="window" lastClr="FFFFFF"/>
      </a:lt1>
      <a:dk2>
        <a:srgbClr val="46B649"/>
      </a:dk2>
      <a:lt2>
        <a:srgbClr val="E7E6E6"/>
      </a:lt2>
      <a:accent1>
        <a:srgbClr val="F2F2F2"/>
      </a:accent1>
      <a:accent2>
        <a:srgbClr val="46B649"/>
      </a:accent2>
      <a:accent3>
        <a:srgbClr val="A5A5A5"/>
      </a:accent3>
      <a:accent4>
        <a:srgbClr val="595959"/>
      </a:accent4>
      <a:accent5>
        <a:srgbClr val="000000"/>
      </a:accent5>
      <a:accent6>
        <a:srgbClr val="000000"/>
      </a:accent6>
      <a:hlink>
        <a:srgbClr val="000000"/>
      </a:hlink>
      <a:folHlink>
        <a:srgbClr val="221F1F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ientCode xmlns="5497506e-528d-4ad3-85d2-e826c5341b80">13519</ClientCode>
    <MatterCode xmlns="5497506e-528d-4ad3-85d2-e826c5341b80">2020-0351</MatterCode>
    <ClientName xmlns="5497506e-528d-4ad3-85d2-e826c5341b80">Industriens Fond</ClientName>
    <MatterName xmlns="5497506e-528d-4ad3-85d2-e826c5341b80">Industriens Fond | Konkurrenceevne.nu</MatterName>
    <ProjectManager xmlns="5497506e-528d-4ad3-85d2-e826c5341b80">
      <UserInfo>
        <DisplayName/>
        <AccountId xsi:nil="true"/>
        <AccountType/>
      </UserInfo>
    </ProjectManag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 Document" ma:contentTypeID="0x010100F949A35E3B197F4A9B18E4E987ECD30A00C4382A96F37D184B82319B080E64A04F" ma:contentTypeVersion="19" ma:contentTypeDescription="Opret et nyt dokument." ma:contentTypeScope="" ma:versionID="69c85c521abc22908c7f4b8a12fd0486">
  <xsd:schema xmlns:xsd="http://www.w3.org/2001/XMLSchema" xmlns:xs="http://www.w3.org/2001/XMLSchema" xmlns:p="http://schemas.microsoft.com/office/2006/metadata/properties" xmlns:ns1="5497506e-528d-4ad3-85d2-e826c5341b80" xmlns:ns3="e08ece21-3731-4c49-b6c4-d0d1caed3836" targetNamespace="http://schemas.microsoft.com/office/2006/metadata/properties" ma:root="true" ma:fieldsID="98edbac5131e2ee5a5b543d25f4ecc2b" ns1:_="" ns3:_="">
    <xsd:import namespace="5497506e-528d-4ad3-85d2-e826c5341b80"/>
    <xsd:import namespace="e08ece21-3731-4c49-b6c4-d0d1caed3836"/>
    <xsd:element name="properties">
      <xsd:complexType>
        <xsd:sequence>
          <xsd:element name="documentManagement">
            <xsd:complexType>
              <xsd:all>
                <xsd:element ref="ns1:ClientName" minOccurs="0"/>
                <xsd:element ref="ns1:ClientCode" minOccurs="0"/>
                <xsd:element ref="ns1:ProjectManager" minOccurs="0"/>
                <xsd:element ref="ns1:MatterName" minOccurs="0"/>
                <xsd:element ref="ns1:MatterCode" minOccurs="0"/>
                <xsd:element ref="ns3:MediaServiceMetadata" minOccurs="0"/>
                <xsd:element ref="ns3:MediaServiceFastMetadata" minOccurs="0"/>
                <xsd:element ref="ns1:SharedWithUsers" minOccurs="0"/>
                <xsd:element ref="ns1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97506e-528d-4ad3-85d2-e826c5341b80" elementFormDefault="qualified">
    <xsd:import namespace="http://schemas.microsoft.com/office/2006/documentManagement/types"/>
    <xsd:import namespace="http://schemas.microsoft.com/office/infopath/2007/PartnerControls"/>
    <xsd:element name="ClientName" ma:index="0" nillable="true" ma:displayName="ClientName" ma:default="Industriens Fond" ma:internalName="ClientName" ma:readOnly="false">
      <xsd:simpleType>
        <xsd:restriction base="dms:Text"/>
      </xsd:simpleType>
    </xsd:element>
    <xsd:element name="ClientCode" ma:index="1" nillable="true" ma:displayName="ClientCode" ma:default="13519" ma:internalName="ClientCode" ma:readOnly="false">
      <xsd:simpleType>
        <xsd:restriction base="dms:Text"/>
      </xsd:simpleType>
    </xsd:element>
    <xsd:element name="ProjectManager" ma:index="2" nillable="true" ma:displayName="ProjectManager" ma:internalName="ProjectManage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terName" ma:index="10" nillable="true" ma:displayName="ProjectName" ma:default="Industriens Fond | Konkurrenceevne.nu" ma:internalName="MatterName" ma:readOnly="false">
      <xsd:simpleType>
        <xsd:restriction base="dms:Text"/>
      </xsd:simpleType>
    </xsd:element>
    <xsd:element name="MatterCode" ma:index="11" nillable="true" ma:displayName="ProjectCode" ma:default="2020-0351" ma:internalName="MatterCode" ma:readOnly="false">
      <xsd:simpleType>
        <xsd:restriction base="dms:Text"/>
      </xsd:simple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8ece21-3731-4c49-b6c4-d0d1caed38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FD560B-8F8E-470B-AD7E-A18342B0C9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7366B4-3676-4576-9923-6D8548F469B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08ece21-3731-4c49-b6c4-d0d1caed3836"/>
    <ds:schemaRef ds:uri="http://purl.org/dc/elements/1.1/"/>
    <ds:schemaRef ds:uri="http://schemas.microsoft.com/office/2006/metadata/properties"/>
    <ds:schemaRef ds:uri="5497506e-528d-4ad3-85d2-e826c5341b8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5BA6820-7561-4297-A95F-75B2922787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97506e-528d-4ad3-85d2-e826c5341b80"/>
    <ds:schemaRef ds:uri="e08ece21-3731-4c49-b6c4-d0d1caed38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20150</TotalTime>
  <Words>1166</Words>
  <Application>Microsoft Office PowerPoint</Application>
  <PresentationFormat>Widescreen</PresentationFormat>
  <Paragraphs>87</Paragraphs>
  <Slides>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Courier New</vt:lpstr>
      <vt:lpstr>Office Theme</vt:lpstr>
      <vt:lpstr>think-cell Slide</vt:lpstr>
      <vt:lpstr>Jordforbindelse til Ørestad </vt:lpstr>
      <vt:lpstr>ØsterGro Hvem er vi?</vt:lpstr>
      <vt:lpstr>Gennem en grøn tagfarm bringer vi Københavnerne tættere på jorden og hinanden</vt:lpstr>
      <vt:lpstr>Restaurant og café med lokaldyrkede økologiske fødevarer i skønne grønne omgivelser midt i byen</vt:lpstr>
      <vt:lpstr>Et community og samlingssted for bæredygtighed i byen</vt:lpstr>
      <vt:lpstr>Tagfarmen er samtidig en afsætningsplatform for lokalt producerede fødevarer</vt:lpstr>
      <vt:lpstr>I dagtimerne vil vi kunne tilbyde et undervisningstilbud for børn og unge i samarbejde med byens skoler</vt:lpstr>
      <vt:lpstr>En grøn oase der leverer klimasikring og et offentligt grønt pusterum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ØSTERGRO TAGFARM</dc:title>
  <dc:creator>Santa M</dc:creator>
  <cp:lastModifiedBy>Nick Vikander</cp:lastModifiedBy>
  <cp:revision>116</cp:revision>
  <cp:lastPrinted>2020-06-26T08:09:53Z</cp:lastPrinted>
  <dcterms:created xsi:type="dcterms:W3CDTF">2020-08-25T07:35:41Z</dcterms:created>
  <dcterms:modified xsi:type="dcterms:W3CDTF">2020-08-25T20:19:17Z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0x010100F949A35E3B197F4A9B18E4E987ECD30A00C4382A96F37D184B82319B080E64A04F</vt:lpwstr>
  </property>
</Properties>
</file>